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6"/>
    <p:sldId id="257" r:id="rId67"/>
    <p:sldId id="258" r:id="rId68"/>
    <p:sldId id="259" r:id="rId69"/>
    <p:sldId id="260" r:id="rId70"/>
    <p:sldId id="261" r:id="rId71"/>
    <p:sldId id="262" r:id="rId72"/>
    <p:sldId id="263" r:id="rId73"/>
    <p:sldId id="264" r:id="rId74"/>
    <p:sldId id="265" r:id="rId75"/>
    <p:sldId id="266" r:id="rId76"/>
    <p:sldId id="267" r:id="rId77"/>
    <p:sldId id="268" r:id="rId78"/>
    <p:sldId id="269" r:id="rId79"/>
    <p:sldId id="270" r:id="rId80"/>
    <p:sldId id="271" r:id="rId81"/>
    <p:sldId id="272" r:id="rId82"/>
    <p:sldId id="273" r:id="rId83"/>
    <p:sldId id="274" r:id="rId84"/>
    <p:sldId id="275" r:id="rId85"/>
    <p:sldId id="276" r:id="rId86"/>
    <p:sldId id="277" r:id="rId87"/>
    <p:sldId id="278" r:id="rId88"/>
    <p:sldId id="279" r:id="rId89"/>
    <p:sldId id="280" r:id="rId90"/>
    <p:sldId id="281" r:id="rId91"/>
    <p:sldId id="282" r:id="rId92"/>
    <p:sldId id="283" r:id="rId93"/>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Oswald" charset="1" panose="00000500000000000000"/>
      <p:regular r:id="rId8"/>
    </p:embeddedFont>
    <p:embeddedFont>
      <p:font typeface="Oswald Bold"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Fredoka One" charset="1" panose="02000000000000000000"/>
      <p:regular r:id="rId14"/>
    </p:embeddedFont>
    <p:embeddedFont>
      <p:font typeface="League Spartan" charset="1" panose="00000800000000000000"/>
      <p:regular r:id="rId15"/>
    </p:embeddedFont>
    <p:embeddedFont>
      <p:font typeface="DM Sans" charset="1" panose="00000000000000000000"/>
      <p:regular r:id="rId16"/>
    </p:embeddedFont>
    <p:embeddedFont>
      <p:font typeface="DM Sans Bold" charset="1" panose="00000000000000000000"/>
      <p:regular r:id="rId17"/>
    </p:embeddedFont>
    <p:embeddedFont>
      <p:font typeface="DM Sans Italics" charset="1" panose="00000000000000000000"/>
      <p:regular r:id="rId18"/>
    </p:embeddedFont>
    <p:embeddedFont>
      <p:font typeface="DM Sans Bold Italics" charset="1" panose="00000000000000000000"/>
      <p:regular r:id="rId19"/>
    </p:embeddedFont>
    <p:embeddedFont>
      <p:font typeface="TAN Nimbus" charset="1" panose="00000000000000000000"/>
      <p:regular r:id="rId20"/>
    </p:embeddedFont>
    <p:embeddedFont>
      <p:font typeface="Garet" charset="1" panose="00000000000000000000"/>
      <p:regular r:id="rId21"/>
    </p:embeddedFont>
    <p:embeddedFont>
      <p:font typeface="Garet Bold" charset="1" panose="00000000000000000000"/>
      <p:regular r:id="rId22"/>
    </p:embeddedFont>
    <p:embeddedFont>
      <p:font typeface="Garet Italics" charset="1" panose="00000000000000000000"/>
      <p:regular r:id="rId23"/>
    </p:embeddedFont>
    <p:embeddedFont>
      <p:font typeface="Garet Bold Italics" charset="1" panose="00000000000000000000"/>
      <p:regular r:id="rId24"/>
    </p:embeddedFont>
    <p:embeddedFont>
      <p:font typeface="Garet Light" charset="1" panose="00000000000000000000"/>
      <p:regular r:id="rId25"/>
    </p:embeddedFont>
    <p:embeddedFont>
      <p:font typeface="Garet Ultra-Bold" charset="1" panose="00000000000000000000"/>
      <p:regular r:id="rId26"/>
    </p:embeddedFont>
    <p:embeddedFont>
      <p:font typeface="Garet Ultra-Bold Italics" charset="1" panose="00000000000000000000"/>
      <p:regular r:id="rId27"/>
    </p:embeddedFont>
    <p:embeddedFont>
      <p:font typeface="Garet Heavy" charset="1" panose="00000000000000000000"/>
      <p:regular r:id="rId28"/>
    </p:embeddedFont>
    <p:embeddedFont>
      <p:font typeface="Garet Heavy Italics" charset="1" panose="00000000000000000000"/>
      <p:regular r:id="rId29"/>
    </p:embeddedFont>
    <p:embeddedFont>
      <p:font typeface="Canva Sans" charset="1" panose="020B0503030501040103"/>
      <p:regular r:id="rId30"/>
    </p:embeddedFont>
    <p:embeddedFont>
      <p:font typeface="Canva Sans Bold" charset="1" panose="020B0803030501040103"/>
      <p:regular r:id="rId31"/>
    </p:embeddedFont>
    <p:embeddedFont>
      <p:font typeface="Canva Sans Italics" charset="1" panose="020B0503030501040103"/>
      <p:regular r:id="rId32"/>
    </p:embeddedFont>
    <p:embeddedFont>
      <p:font typeface="Canva Sans Bold Italics" charset="1" panose="020B0803030501040103"/>
      <p:regular r:id="rId33"/>
    </p:embeddedFont>
    <p:embeddedFont>
      <p:font typeface="Canva Sans Medium" charset="1" panose="020B0603030501040103"/>
      <p:regular r:id="rId34"/>
    </p:embeddedFont>
    <p:embeddedFont>
      <p:font typeface="Canva Sans Medium Italics" charset="1" panose="020B0603030501040103"/>
      <p:regular r:id="rId35"/>
    </p:embeddedFont>
    <p:embeddedFont>
      <p:font typeface="Roca One" charset="1" panose="00000500000000000000"/>
      <p:regular r:id="rId36"/>
    </p:embeddedFont>
    <p:embeddedFont>
      <p:font typeface="Roca One Bold" charset="1" panose="00000800000000000000"/>
      <p:regular r:id="rId37"/>
    </p:embeddedFont>
    <p:embeddedFont>
      <p:font typeface="Roca One Italics" charset="1" panose="00000500000000000000"/>
      <p:regular r:id="rId38"/>
    </p:embeddedFont>
    <p:embeddedFont>
      <p:font typeface="Roca One Bold Italics" charset="1" panose="00000800000000000000"/>
      <p:regular r:id="rId39"/>
    </p:embeddedFont>
    <p:embeddedFont>
      <p:font typeface="Roca One Thin" charset="1" panose="00000200000000000000"/>
      <p:regular r:id="rId40"/>
    </p:embeddedFont>
    <p:embeddedFont>
      <p:font typeface="Roca One Thin Italics" charset="1" panose="00000200000000000000"/>
      <p:regular r:id="rId41"/>
    </p:embeddedFont>
    <p:embeddedFont>
      <p:font typeface="Roca One Light" charset="1" panose="00000400000000000000"/>
      <p:regular r:id="rId42"/>
    </p:embeddedFont>
    <p:embeddedFont>
      <p:font typeface="Roca One Light Italics" charset="1" panose="00000400000000000000"/>
      <p:regular r:id="rId43"/>
    </p:embeddedFont>
    <p:embeddedFont>
      <p:font typeface="Roca One Ultra-Bold" charset="1" panose="00000A00000000000000"/>
      <p:regular r:id="rId44"/>
    </p:embeddedFont>
    <p:embeddedFont>
      <p:font typeface="Roca One Ultra-Bold Italics" charset="1" panose="00000A00000000000000"/>
      <p:regular r:id="rId45"/>
    </p:embeddedFont>
    <p:embeddedFont>
      <p:font typeface="Roca One Heavy" charset="1" panose="00000A00000000000000"/>
      <p:regular r:id="rId46"/>
    </p:embeddedFont>
    <p:embeddedFont>
      <p:font typeface="Roca One Heavy Italics" charset="1" panose="00000A00000000000000"/>
      <p:regular r:id="rId47"/>
    </p:embeddedFont>
    <p:embeddedFont>
      <p:font typeface="Nunito" charset="1" panose="00000500000000000000"/>
      <p:regular r:id="rId48"/>
    </p:embeddedFont>
    <p:embeddedFont>
      <p:font typeface="Nunito Bold" charset="1" panose="00000800000000000000"/>
      <p:regular r:id="rId49"/>
    </p:embeddedFont>
    <p:embeddedFont>
      <p:font typeface="Nunito Bold Italics" charset="1" panose="00000000000000000000"/>
      <p:regular r:id="rId50"/>
    </p:embeddedFont>
    <p:embeddedFont>
      <p:font typeface="Nunito Light" charset="1" panose="00000400000000000000"/>
      <p:regular r:id="rId51"/>
    </p:embeddedFont>
    <p:embeddedFont>
      <p:font typeface="Nunito Heavy" charset="1" panose="00000000000000000000"/>
      <p:regular r:id="rId52"/>
    </p:embeddedFont>
    <p:embeddedFont>
      <p:font typeface="Nunito Heavy Italics" charset="1" panose="00000000000000000000"/>
      <p:regular r:id="rId53"/>
    </p:embeddedFont>
    <p:embeddedFont>
      <p:font typeface="Open Sauce" charset="1" panose="00000500000000000000"/>
      <p:regular r:id="rId54"/>
    </p:embeddedFont>
    <p:embeddedFont>
      <p:font typeface="Open Sauce Bold" charset="1" panose="00000800000000000000"/>
      <p:regular r:id="rId55"/>
    </p:embeddedFont>
    <p:embeddedFont>
      <p:font typeface="Open Sauce Italics" charset="1" panose="00000500000000000000"/>
      <p:regular r:id="rId56"/>
    </p:embeddedFont>
    <p:embeddedFont>
      <p:font typeface="Open Sauce Bold Italics" charset="1" panose="00000800000000000000"/>
      <p:regular r:id="rId57"/>
    </p:embeddedFont>
    <p:embeddedFont>
      <p:font typeface="Open Sauce Light" charset="1" panose="00000400000000000000"/>
      <p:regular r:id="rId58"/>
    </p:embeddedFont>
    <p:embeddedFont>
      <p:font typeface="Open Sauce Light Italics" charset="1" panose="00000400000000000000"/>
      <p:regular r:id="rId59"/>
    </p:embeddedFont>
    <p:embeddedFont>
      <p:font typeface="Open Sauce Medium" charset="1" panose="00000600000000000000"/>
      <p:regular r:id="rId60"/>
    </p:embeddedFont>
    <p:embeddedFont>
      <p:font typeface="Open Sauce Medium Italics" charset="1" panose="00000600000000000000"/>
      <p:regular r:id="rId61"/>
    </p:embeddedFont>
    <p:embeddedFont>
      <p:font typeface="Open Sauce Semi-Bold" charset="1" panose="00000700000000000000"/>
      <p:regular r:id="rId62"/>
    </p:embeddedFont>
    <p:embeddedFont>
      <p:font typeface="Open Sauce Semi-Bold Italics" charset="1" panose="00000700000000000000"/>
      <p:regular r:id="rId63"/>
    </p:embeddedFont>
    <p:embeddedFont>
      <p:font typeface="Open Sauce Heavy" charset="1" panose="00000A00000000000000"/>
      <p:regular r:id="rId64"/>
    </p:embeddedFont>
    <p:embeddedFont>
      <p:font typeface="Open Sauce Heavy Italics" charset="1" panose="00000A00000000000000"/>
      <p:regular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slides/slide1.xml" Type="http://schemas.openxmlformats.org/officeDocument/2006/relationships/slide"/><Relationship Id="rId67" Target="slides/slide2.xml" Type="http://schemas.openxmlformats.org/officeDocument/2006/relationships/slide"/><Relationship Id="rId68" Target="slides/slide3.xml" Type="http://schemas.openxmlformats.org/officeDocument/2006/relationships/slide"/><Relationship Id="rId69" Target="slides/slide4.xml" Type="http://schemas.openxmlformats.org/officeDocument/2006/relationships/slide"/><Relationship Id="rId7" Target="fonts/font7.fntdata" Type="http://schemas.openxmlformats.org/officeDocument/2006/relationships/font"/><Relationship Id="rId70" Target="slides/slide5.xml" Type="http://schemas.openxmlformats.org/officeDocument/2006/relationships/slide"/><Relationship Id="rId71" Target="slides/slide6.xml" Type="http://schemas.openxmlformats.org/officeDocument/2006/relationships/slide"/><Relationship Id="rId72" Target="slides/slide7.xml" Type="http://schemas.openxmlformats.org/officeDocument/2006/relationships/slide"/><Relationship Id="rId73" Target="slides/slide8.xml" Type="http://schemas.openxmlformats.org/officeDocument/2006/relationships/slide"/><Relationship Id="rId74" Target="slides/slide9.xml" Type="http://schemas.openxmlformats.org/officeDocument/2006/relationships/slide"/><Relationship Id="rId75" Target="slides/slide10.xml" Type="http://schemas.openxmlformats.org/officeDocument/2006/relationships/slide"/><Relationship Id="rId76" Target="slides/slide11.xml" Type="http://schemas.openxmlformats.org/officeDocument/2006/relationships/slide"/><Relationship Id="rId77" Target="slides/slide12.xml" Type="http://schemas.openxmlformats.org/officeDocument/2006/relationships/slide"/><Relationship Id="rId78" Target="slides/slide13.xml" Type="http://schemas.openxmlformats.org/officeDocument/2006/relationships/slide"/><Relationship Id="rId79" Target="slides/slide14.xml" Type="http://schemas.openxmlformats.org/officeDocument/2006/relationships/slide"/><Relationship Id="rId8" Target="fonts/font8.fntdata" Type="http://schemas.openxmlformats.org/officeDocument/2006/relationships/font"/><Relationship Id="rId80" Target="slides/slide15.xml" Type="http://schemas.openxmlformats.org/officeDocument/2006/relationships/slide"/><Relationship Id="rId81" Target="slides/slide16.xml" Type="http://schemas.openxmlformats.org/officeDocument/2006/relationships/slide"/><Relationship Id="rId82" Target="slides/slide17.xml" Type="http://schemas.openxmlformats.org/officeDocument/2006/relationships/slide"/><Relationship Id="rId83" Target="slides/slide18.xml" Type="http://schemas.openxmlformats.org/officeDocument/2006/relationships/slide"/><Relationship Id="rId84" Target="slides/slide19.xml" Type="http://schemas.openxmlformats.org/officeDocument/2006/relationships/slide"/><Relationship Id="rId85" Target="slides/slide20.xml" Type="http://schemas.openxmlformats.org/officeDocument/2006/relationships/slide"/><Relationship Id="rId86" Target="slides/slide21.xml" Type="http://schemas.openxmlformats.org/officeDocument/2006/relationships/slide"/><Relationship Id="rId87" Target="slides/slide22.xml" Type="http://schemas.openxmlformats.org/officeDocument/2006/relationships/slide"/><Relationship Id="rId88" Target="slides/slide23.xml" Type="http://schemas.openxmlformats.org/officeDocument/2006/relationships/slide"/><Relationship Id="rId89" Target="slides/slide24.xml" Type="http://schemas.openxmlformats.org/officeDocument/2006/relationships/slide"/><Relationship Id="rId9" Target="fonts/font9.fntdata" Type="http://schemas.openxmlformats.org/officeDocument/2006/relationships/font"/><Relationship Id="rId90" Target="slides/slide25.xml" Type="http://schemas.openxmlformats.org/officeDocument/2006/relationships/slide"/><Relationship Id="rId91" Target="slides/slide26.xml" Type="http://schemas.openxmlformats.org/officeDocument/2006/relationships/slide"/><Relationship Id="rId92" Target="slides/slide27.xml" Type="http://schemas.openxmlformats.org/officeDocument/2006/relationships/slide"/><Relationship Id="rId93" Target="slides/slide28.xml" Type="http://schemas.openxmlformats.org/officeDocument/2006/relationships/slide"/></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21.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22.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23.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24.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25.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26.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jpeg" Type="http://schemas.openxmlformats.org/officeDocument/2006/relationships/image"/><Relationship Id="rId5" Target="../media/image7.png" Type="http://schemas.openxmlformats.org/officeDocument/2006/relationships/image"/><Relationship Id="rId6" Target="../media/image8.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3.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4.png" Type="http://schemas.openxmlformats.org/officeDocument/2006/relationships/image"/><Relationship Id="rId9" Target="../media/image35.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58071"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3563730" y="4228365"/>
            <a:ext cx="11160540" cy="2420339"/>
          </a:xfrm>
          <a:prstGeom prst="rect">
            <a:avLst/>
          </a:prstGeom>
        </p:spPr>
        <p:txBody>
          <a:bodyPr anchor="t" rtlCol="false" tIns="0" lIns="0" bIns="0" rIns="0">
            <a:spAutoFit/>
          </a:bodyPr>
          <a:lstStyle/>
          <a:p>
            <a:pPr algn="ctr">
              <a:lnSpc>
                <a:spcPts val="9715"/>
              </a:lnSpc>
            </a:pPr>
            <a:r>
              <a:rPr lang="en-US" sz="7040" spc="689">
                <a:solidFill>
                  <a:srgbClr val="0D0F68"/>
                </a:solidFill>
                <a:latin typeface="Oswald Bold"/>
              </a:rPr>
              <a:t>TECHNICAL WRITING AND PRESENTATION</a:t>
            </a:r>
          </a:p>
        </p:txBody>
      </p:sp>
      <p:sp>
        <p:nvSpPr>
          <p:cNvPr name="TextBox 6" id="6"/>
          <p:cNvSpPr txBox="true"/>
          <p:nvPr/>
        </p:nvSpPr>
        <p:spPr>
          <a:xfrm rot="0">
            <a:off x="4236347" y="2907163"/>
            <a:ext cx="9815307" cy="1181547"/>
          </a:xfrm>
          <a:prstGeom prst="rect">
            <a:avLst/>
          </a:prstGeom>
        </p:spPr>
        <p:txBody>
          <a:bodyPr anchor="t" rtlCol="false" tIns="0" lIns="0" bIns="0" rIns="0">
            <a:spAutoFit/>
          </a:bodyPr>
          <a:lstStyle/>
          <a:p>
            <a:pPr algn="ctr">
              <a:lnSpc>
                <a:spcPts val="9748"/>
              </a:lnSpc>
            </a:pPr>
            <a:r>
              <a:rPr lang="en-US" sz="7063" spc="692">
                <a:solidFill>
                  <a:srgbClr val="0D0F68"/>
                </a:solidFill>
                <a:latin typeface="Oswald Bold"/>
              </a:rPr>
              <a:t>SWE 342</a:t>
            </a:r>
          </a:p>
        </p:txBody>
      </p:sp>
      <p:sp>
        <p:nvSpPr>
          <p:cNvPr name="TextBox 7" id="7"/>
          <p:cNvSpPr txBox="true"/>
          <p:nvPr/>
        </p:nvSpPr>
        <p:spPr>
          <a:xfrm rot="0">
            <a:off x="2719596" y="7482578"/>
            <a:ext cx="12848809" cy="441638"/>
          </a:xfrm>
          <a:prstGeom prst="rect">
            <a:avLst/>
          </a:prstGeom>
        </p:spPr>
        <p:txBody>
          <a:bodyPr anchor="t" rtlCol="false" tIns="0" lIns="0" bIns="0" rIns="0">
            <a:spAutoFit/>
          </a:bodyPr>
          <a:lstStyle/>
          <a:p>
            <a:pPr algn="ctr">
              <a:lnSpc>
                <a:spcPts val="3661"/>
              </a:lnSpc>
            </a:pPr>
            <a:r>
              <a:rPr lang="en-US" sz="2653" spc="140">
                <a:solidFill>
                  <a:srgbClr val="0D0F68"/>
                </a:solidFill>
                <a:latin typeface="Montserrat Classic Bold"/>
              </a:rPr>
              <a:t>SEMESTER: 3/2, SOFTWARE ENGINEERING, SUST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8533942" y="197825"/>
            <a:ext cx="8121579" cy="9891351"/>
          </a:xfrm>
          <a:custGeom>
            <a:avLst/>
            <a:gdLst/>
            <a:ahLst/>
            <a:cxnLst/>
            <a:rect r="r" b="b" t="t" l="l"/>
            <a:pathLst>
              <a:path h="9891351" w="8121579">
                <a:moveTo>
                  <a:pt x="0" y="0"/>
                </a:moveTo>
                <a:lnTo>
                  <a:pt x="8121579" y="0"/>
                </a:lnTo>
                <a:lnTo>
                  <a:pt x="8121579" y="9891350"/>
                </a:lnTo>
                <a:lnTo>
                  <a:pt x="0" y="9891350"/>
                </a:lnTo>
                <a:lnTo>
                  <a:pt x="0" y="0"/>
                </a:lnTo>
                <a:close/>
              </a:path>
            </a:pathLst>
          </a:custGeom>
          <a:blipFill>
            <a:blip r:embed="rId2"/>
            <a:stretch>
              <a:fillRect l="-7755" t="-6461" r="-2036" b="0"/>
            </a:stretch>
          </a:blipFill>
        </p:spPr>
      </p:sp>
      <p:sp>
        <p:nvSpPr>
          <p:cNvPr name="Freeform 3" id="3"/>
          <p:cNvSpPr/>
          <p:nvPr/>
        </p:nvSpPr>
        <p:spPr>
          <a:xfrm flipH="false" flipV="false" rot="0">
            <a:off x="1345225" y="0"/>
            <a:ext cx="6213810" cy="9693526"/>
          </a:xfrm>
          <a:custGeom>
            <a:avLst/>
            <a:gdLst/>
            <a:ahLst/>
            <a:cxnLst/>
            <a:rect r="r" b="b" t="t" l="l"/>
            <a:pathLst>
              <a:path h="9693526" w="6213810">
                <a:moveTo>
                  <a:pt x="0" y="0"/>
                </a:moveTo>
                <a:lnTo>
                  <a:pt x="6213811" y="0"/>
                </a:lnTo>
                <a:lnTo>
                  <a:pt x="6213811" y="9693526"/>
                </a:lnTo>
                <a:lnTo>
                  <a:pt x="0" y="9693526"/>
                </a:lnTo>
                <a:lnTo>
                  <a:pt x="0" y="0"/>
                </a:lnTo>
                <a:close/>
              </a:path>
            </a:pathLst>
          </a:custGeom>
          <a:blipFill>
            <a:blip r:embed="rId3"/>
            <a:stretch>
              <a:fillRect l="-2903" t="-655" r="-1929"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452123" y="2957390"/>
            <a:ext cx="15383753" cy="2637935"/>
            <a:chOff x="0" y="0"/>
            <a:chExt cx="4051688" cy="694765"/>
          </a:xfrm>
        </p:grpSpPr>
        <p:sp>
          <p:nvSpPr>
            <p:cNvPr name="Freeform 6" id="6"/>
            <p:cNvSpPr/>
            <p:nvPr/>
          </p:nvSpPr>
          <p:spPr>
            <a:xfrm flipH="false" flipV="false" rot="0">
              <a:off x="0" y="0"/>
              <a:ext cx="4051688" cy="694765"/>
            </a:xfrm>
            <a:custGeom>
              <a:avLst/>
              <a:gdLst/>
              <a:ahLst/>
              <a:cxnLst/>
              <a:rect r="r" b="b" t="t" l="l"/>
              <a:pathLst>
                <a:path h="694765" w="4051688">
                  <a:moveTo>
                    <a:pt x="0" y="0"/>
                  </a:moveTo>
                  <a:lnTo>
                    <a:pt x="4051688" y="0"/>
                  </a:lnTo>
                  <a:lnTo>
                    <a:pt x="4051688" y="694765"/>
                  </a:lnTo>
                  <a:lnTo>
                    <a:pt x="0" y="694765"/>
                  </a:lnTo>
                  <a:close/>
                </a:path>
              </a:pathLst>
            </a:custGeom>
            <a:solidFill>
              <a:srgbClr val="F1F2F2"/>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139012" y="687305"/>
            <a:ext cx="8009976" cy="1730229"/>
            <a:chOff x="0" y="0"/>
            <a:chExt cx="2109623" cy="455698"/>
          </a:xfrm>
        </p:grpSpPr>
        <p:sp>
          <p:nvSpPr>
            <p:cNvPr name="Freeform 9" id="9"/>
            <p:cNvSpPr/>
            <p:nvPr/>
          </p:nvSpPr>
          <p:spPr>
            <a:xfrm flipH="false" flipV="false" rot="0">
              <a:off x="0" y="0"/>
              <a:ext cx="2109623" cy="455698"/>
            </a:xfrm>
            <a:custGeom>
              <a:avLst/>
              <a:gdLst/>
              <a:ahLst/>
              <a:cxnLst/>
              <a:rect r="r" b="b" t="t" l="l"/>
              <a:pathLst>
                <a:path h="455698" w="2109623">
                  <a:moveTo>
                    <a:pt x="0" y="0"/>
                  </a:moveTo>
                  <a:lnTo>
                    <a:pt x="2109623" y="0"/>
                  </a:lnTo>
                  <a:lnTo>
                    <a:pt x="2109623" y="455698"/>
                  </a:lnTo>
                  <a:lnTo>
                    <a:pt x="0" y="455698"/>
                  </a:lnTo>
                  <a:close/>
                </a:path>
              </a:pathLst>
            </a:custGeom>
            <a:solidFill>
              <a:srgbClr val="DDDEDE"/>
            </a:solidFill>
            <a:ln w="38100">
              <a:solidFill>
                <a:srgbClr val="F1F2F2"/>
              </a:solidFill>
            </a:ln>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true" flipV="false" rot="-1536545">
            <a:off x="16487867" y="-61854"/>
            <a:ext cx="2537840" cy="2297899"/>
          </a:xfrm>
          <a:custGeom>
            <a:avLst/>
            <a:gdLst/>
            <a:ahLst/>
            <a:cxnLst/>
            <a:rect r="r" b="b" t="t" l="l"/>
            <a:pathLst>
              <a:path h="2297899" w="2537840">
                <a:moveTo>
                  <a:pt x="2537840" y="0"/>
                </a:moveTo>
                <a:lnTo>
                  <a:pt x="0" y="0"/>
                </a:lnTo>
                <a:lnTo>
                  <a:pt x="0" y="2297898"/>
                </a:lnTo>
                <a:lnTo>
                  <a:pt x="2537840" y="2297898"/>
                </a:lnTo>
                <a:lnTo>
                  <a:pt x="253784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4543721" y="904875"/>
            <a:ext cx="9200557" cy="1125781"/>
          </a:xfrm>
          <a:prstGeom prst="rect">
            <a:avLst/>
          </a:prstGeom>
        </p:spPr>
        <p:txBody>
          <a:bodyPr anchor="t" rtlCol="false" tIns="0" lIns="0" bIns="0" rIns="0">
            <a:spAutoFit/>
          </a:bodyPr>
          <a:lstStyle/>
          <a:p>
            <a:pPr algn="ctr">
              <a:lnSpc>
                <a:spcPts val="9250"/>
              </a:lnSpc>
            </a:pPr>
            <a:r>
              <a:rPr lang="en-US" sz="6607">
                <a:solidFill>
                  <a:srgbClr val="0D0F68"/>
                </a:solidFill>
                <a:latin typeface="Fredoka One Bold"/>
              </a:rPr>
              <a:t>METHODOLOGY </a:t>
            </a:r>
          </a:p>
        </p:txBody>
      </p:sp>
      <p:sp>
        <p:nvSpPr>
          <p:cNvPr name="TextBox 13" id="13"/>
          <p:cNvSpPr txBox="true"/>
          <p:nvPr/>
        </p:nvSpPr>
        <p:spPr>
          <a:xfrm rot="0">
            <a:off x="7367732" y="3291155"/>
            <a:ext cx="9104784" cy="1825625"/>
          </a:xfrm>
          <a:prstGeom prst="rect">
            <a:avLst/>
          </a:prstGeom>
        </p:spPr>
        <p:txBody>
          <a:bodyPr anchor="t" rtlCol="false" tIns="0" lIns="0" bIns="0" rIns="0">
            <a:spAutoFit/>
          </a:bodyPr>
          <a:lstStyle/>
          <a:p>
            <a:pPr>
              <a:lnSpc>
                <a:spcPts val="4899"/>
              </a:lnSpc>
            </a:pPr>
            <a:r>
              <a:rPr lang="en-US" sz="3499">
                <a:solidFill>
                  <a:srgbClr val="545454"/>
                </a:solidFill>
                <a:latin typeface="Nunito Bold"/>
              </a:rPr>
              <a:t>The input image is resized and converted to grayscale before undergoing contrast enhancement and tilt correction</a:t>
            </a:r>
          </a:p>
        </p:txBody>
      </p:sp>
      <p:grpSp>
        <p:nvGrpSpPr>
          <p:cNvPr name="Group 14" id="14"/>
          <p:cNvGrpSpPr/>
          <p:nvPr/>
        </p:nvGrpSpPr>
        <p:grpSpPr>
          <a:xfrm rot="0">
            <a:off x="1452123" y="5879245"/>
            <a:ext cx="15383753" cy="2637935"/>
            <a:chOff x="0" y="0"/>
            <a:chExt cx="4051688" cy="694765"/>
          </a:xfrm>
        </p:grpSpPr>
        <p:sp>
          <p:nvSpPr>
            <p:cNvPr name="Freeform 15" id="15"/>
            <p:cNvSpPr/>
            <p:nvPr/>
          </p:nvSpPr>
          <p:spPr>
            <a:xfrm flipH="false" flipV="false" rot="0">
              <a:off x="0" y="0"/>
              <a:ext cx="4051688" cy="694765"/>
            </a:xfrm>
            <a:custGeom>
              <a:avLst/>
              <a:gdLst/>
              <a:ahLst/>
              <a:cxnLst/>
              <a:rect r="r" b="b" t="t" l="l"/>
              <a:pathLst>
                <a:path h="694765" w="4051688">
                  <a:moveTo>
                    <a:pt x="0" y="0"/>
                  </a:moveTo>
                  <a:lnTo>
                    <a:pt x="4051688" y="0"/>
                  </a:lnTo>
                  <a:lnTo>
                    <a:pt x="4051688" y="694765"/>
                  </a:lnTo>
                  <a:lnTo>
                    <a:pt x="0" y="694765"/>
                  </a:lnTo>
                  <a:close/>
                </a:path>
              </a:pathLst>
            </a:custGeom>
            <a:solidFill>
              <a:srgbClr val="F1F2F2"/>
            </a:solidFill>
          </p:spPr>
        </p:sp>
        <p:sp>
          <p:nvSpPr>
            <p:cNvPr name="TextBox 16" id="16"/>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17" id="17"/>
          <p:cNvSpPr txBox="true"/>
          <p:nvPr/>
        </p:nvSpPr>
        <p:spPr>
          <a:xfrm rot="0">
            <a:off x="1839883" y="3537853"/>
            <a:ext cx="4156254" cy="1313180"/>
          </a:xfrm>
          <a:prstGeom prst="rect">
            <a:avLst/>
          </a:prstGeom>
        </p:spPr>
        <p:txBody>
          <a:bodyPr anchor="t" rtlCol="false" tIns="0" lIns="0" bIns="0" rIns="0">
            <a:spAutoFit/>
          </a:bodyPr>
          <a:lstStyle/>
          <a:p>
            <a:pPr>
              <a:lnSpc>
                <a:spcPts val="5320"/>
              </a:lnSpc>
            </a:pPr>
            <a:r>
              <a:rPr lang="en-US" sz="3800">
                <a:solidFill>
                  <a:srgbClr val="0D0F68"/>
                </a:solidFill>
                <a:latin typeface="Fredoka One"/>
              </a:rPr>
              <a:t>IMAGE PROCESSING</a:t>
            </a:r>
          </a:p>
        </p:txBody>
      </p:sp>
      <p:sp>
        <p:nvSpPr>
          <p:cNvPr name="AutoShape 18" id="18"/>
          <p:cNvSpPr/>
          <p:nvPr/>
        </p:nvSpPr>
        <p:spPr>
          <a:xfrm rot="-5369237">
            <a:off x="5617498" y="4209683"/>
            <a:ext cx="2128873" cy="0"/>
          </a:xfrm>
          <a:prstGeom prst="line">
            <a:avLst/>
          </a:prstGeom>
          <a:ln cap="flat" w="133350">
            <a:solidFill>
              <a:srgbClr val="DDDEDE"/>
            </a:solidFill>
            <a:prstDash val="solid"/>
            <a:headEnd type="none" len="sm" w="sm"/>
            <a:tailEnd type="none" len="sm" w="sm"/>
          </a:ln>
        </p:spPr>
      </p:sp>
      <p:sp>
        <p:nvSpPr>
          <p:cNvPr name="AutoShape 19" id="19"/>
          <p:cNvSpPr/>
          <p:nvPr/>
        </p:nvSpPr>
        <p:spPr>
          <a:xfrm rot="-5369237">
            <a:off x="5617498" y="7131538"/>
            <a:ext cx="2128873" cy="0"/>
          </a:xfrm>
          <a:prstGeom prst="line">
            <a:avLst/>
          </a:prstGeom>
          <a:ln cap="flat" w="133350">
            <a:solidFill>
              <a:srgbClr val="DDDEDE"/>
            </a:solidFill>
            <a:prstDash val="solid"/>
            <a:headEnd type="none" len="sm" w="sm"/>
            <a:tailEnd type="none" len="sm" w="sm"/>
          </a:ln>
        </p:spPr>
      </p:sp>
      <p:sp>
        <p:nvSpPr>
          <p:cNvPr name="Freeform 20" id="20"/>
          <p:cNvSpPr/>
          <p:nvPr/>
        </p:nvSpPr>
        <p:spPr>
          <a:xfrm flipH="true" flipV="false" rot="9999176">
            <a:off x="-1316676" y="1716564"/>
            <a:ext cx="2537840" cy="2297899"/>
          </a:xfrm>
          <a:custGeom>
            <a:avLst/>
            <a:gdLst/>
            <a:ahLst/>
            <a:cxnLst/>
            <a:rect r="r" b="b" t="t" l="l"/>
            <a:pathLst>
              <a:path h="2297899" w="2537840">
                <a:moveTo>
                  <a:pt x="2537840" y="0"/>
                </a:moveTo>
                <a:lnTo>
                  <a:pt x="0" y="0"/>
                </a:lnTo>
                <a:lnTo>
                  <a:pt x="0" y="2297898"/>
                </a:lnTo>
                <a:lnTo>
                  <a:pt x="2537840" y="2297898"/>
                </a:lnTo>
                <a:lnTo>
                  <a:pt x="253784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1" id="21"/>
          <p:cNvSpPr txBox="true"/>
          <p:nvPr/>
        </p:nvSpPr>
        <p:spPr>
          <a:xfrm rot="0">
            <a:off x="1839883" y="6462100"/>
            <a:ext cx="4156254" cy="1170940"/>
          </a:xfrm>
          <a:prstGeom prst="rect">
            <a:avLst/>
          </a:prstGeom>
        </p:spPr>
        <p:txBody>
          <a:bodyPr anchor="t" rtlCol="false" tIns="0" lIns="0" bIns="0" rIns="0">
            <a:spAutoFit/>
          </a:bodyPr>
          <a:lstStyle/>
          <a:p>
            <a:pPr>
              <a:lnSpc>
                <a:spcPts val="4760"/>
              </a:lnSpc>
            </a:pPr>
            <a:r>
              <a:rPr lang="en-US" sz="3400">
                <a:solidFill>
                  <a:srgbClr val="0D0F68"/>
                </a:solidFill>
                <a:latin typeface="Fredoka One"/>
              </a:rPr>
              <a:t>EXTRACTION AND SEGMENTATION</a:t>
            </a:r>
          </a:p>
        </p:txBody>
      </p:sp>
      <p:sp>
        <p:nvSpPr>
          <p:cNvPr name="TextBox 22" id="22"/>
          <p:cNvSpPr txBox="true"/>
          <p:nvPr/>
        </p:nvSpPr>
        <p:spPr>
          <a:xfrm rot="0">
            <a:off x="7367732" y="6256825"/>
            <a:ext cx="9104784" cy="1825625"/>
          </a:xfrm>
          <a:prstGeom prst="rect">
            <a:avLst/>
          </a:prstGeom>
        </p:spPr>
        <p:txBody>
          <a:bodyPr anchor="t" rtlCol="false" tIns="0" lIns="0" bIns="0" rIns="0">
            <a:spAutoFit/>
          </a:bodyPr>
          <a:lstStyle/>
          <a:p>
            <a:pPr>
              <a:lnSpc>
                <a:spcPts val="4899"/>
              </a:lnSpc>
            </a:pPr>
            <a:r>
              <a:rPr lang="en-US" sz="3499">
                <a:solidFill>
                  <a:srgbClr val="545454"/>
                </a:solidFill>
                <a:latin typeface="Nunito Bold"/>
              </a:rPr>
              <a:t>Edge detection, morphological operations, bounding box method, and character segmentation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452123" y="2957390"/>
            <a:ext cx="16003986" cy="2637935"/>
            <a:chOff x="0" y="0"/>
            <a:chExt cx="4215041" cy="694765"/>
          </a:xfrm>
        </p:grpSpPr>
        <p:sp>
          <p:nvSpPr>
            <p:cNvPr name="Freeform 6" id="6"/>
            <p:cNvSpPr/>
            <p:nvPr/>
          </p:nvSpPr>
          <p:spPr>
            <a:xfrm flipH="false" flipV="false" rot="0">
              <a:off x="0" y="0"/>
              <a:ext cx="4215042" cy="694765"/>
            </a:xfrm>
            <a:custGeom>
              <a:avLst/>
              <a:gdLst/>
              <a:ahLst/>
              <a:cxnLst/>
              <a:rect r="r" b="b" t="t" l="l"/>
              <a:pathLst>
                <a:path h="694765" w="4215042">
                  <a:moveTo>
                    <a:pt x="0" y="0"/>
                  </a:moveTo>
                  <a:lnTo>
                    <a:pt x="4215042" y="0"/>
                  </a:lnTo>
                  <a:lnTo>
                    <a:pt x="4215042" y="694765"/>
                  </a:lnTo>
                  <a:lnTo>
                    <a:pt x="0" y="694765"/>
                  </a:lnTo>
                  <a:close/>
                </a:path>
              </a:pathLst>
            </a:custGeom>
            <a:solidFill>
              <a:srgbClr val="F1F2F2"/>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139012" y="687305"/>
            <a:ext cx="8009976" cy="1730229"/>
            <a:chOff x="0" y="0"/>
            <a:chExt cx="2109623" cy="455698"/>
          </a:xfrm>
        </p:grpSpPr>
        <p:sp>
          <p:nvSpPr>
            <p:cNvPr name="Freeform 9" id="9"/>
            <p:cNvSpPr/>
            <p:nvPr/>
          </p:nvSpPr>
          <p:spPr>
            <a:xfrm flipH="false" flipV="false" rot="0">
              <a:off x="0" y="0"/>
              <a:ext cx="2109623" cy="455698"/>
            </a:xfrm>
            <a:custGeom>
              <a:avLst/>
              <a:gdLst/>
              <a:ahLst/>
              <a:cxnLst/>
              <a:rect r="r" b="b" t="t" l="l"/>
              <a:pathLst>
                <a:path h="455698" w="2109623">
                  <a:moveTo>
                    <a:pt x="0" y="0"/>
                  </a:moveTo>
                  <a:lnTo>
                    <a:pt x="2109623" y="0"/>
                  </a:lnTo>
                  <a:lnTo>
                    <a:pt x="2109623" y="455698"/>
                  </a:lnTo>
                  <a:lnTo>
                    <a:pt x="0" y="455698"/>
                  </a:lnTo>
                  <a:close/>
                </a:path>
              </a:pathLst>
            </a:custGeom>
            <a:solidFill>
              <a:srgbClr val="DDDEDE"/>
            </a:solidFill>
            <a:ln w="38100">
              <a:solidFill>
                <a:srgbClr val="F1F2F2"/>
              </a:solidFill>
            </a:ln>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true" flipV="false" rot="-1536545">
            <a:off x="16487867" y="-61854"/>
            <a:ext cx="2537840" cy="2297899"/>
          </a:xfrm>
          <a:custGeom>
            <a:avLst/>
            <a:gdLst/>
            <a:ahLst/>
            <a:cxnLst/>
            <a:rect r="r" b="b" t="t" l="l"/>
            <a:pathLst>
              <a:path h="2297899" w="2537840">
                <a:moveTo>
                  <a:pt x="2537840" y="0"/>
                </a:moveTo>
                <a:lnTo>
                  <a:pt x="0" y="0"/>
                </a:lnTo>
                <a:lnTo>
                  <a:pt x="0" y="2297898"/>
                </a:lnTo>
                <a:lnTo>
                  <a:pt x="2537840" y="2297898"/>
                </a:lnTo>
                <a:lnTo>
                  <a:pt x="253784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4543721" y="904875"/>
            <a:ext cx="9200557" cy="1125781"/>
          </a:xfrm>
          <a:prstGeom prst="rect">
            <a:avLst/>
          </a:prstGeom>
        </p:spPr>
        <p:txBody>
          <a:bodyPr anchor="t" rtlCol="false" tIns="0" lIns="0" bIns="0" rIns="0">
            <a:spAutoFit/>
          </a:bodyPr>
          <a:lstStyle/>
          <a:p>
            <a:pPr algn="ctr">
              <a:lnSpc>
                <a:spcPts val="9250"/>
              </a:lnSpc>
            </a:pPr>
            <a:r>
              <a:rPr lang="en-US" sz="6607">
                <a:solidFill>
                  <a:srgbClr val="0D0F68"/>
                </a:solidFill>
                <a:latin typeface="Fredoka One Bold"/>
              </a:rPr>
              <a:t>METHODOLOGY </a:t>
            </a:r>
          </a:p>
        </p:txBody>
      </p:sp>
      <p:grpSp>
        <p:nvGrpSpPr>
          <p:cNvPr name="Group 13" id="13"/>
          <p:cNvGrpSpPr/>
          <p:nvPr/>
        </p:nvGrpSpPr>
        <p:grpSpPr>
          <a:xfrm rot="0">
            <a:off x="1452123" y="5879245"/>
            <a:ext cx="16003986" cy="3967005"/>
            <a:chOff x="0" y="0"/>
            <a:chExt cx="4215041" cy="1044808"/>
          </a:xfrm>
        </p:grpSpPr>
        <p:sp>
          <p:nvSpPr>
            <p:cNvPr name="Freeform 14" id="14"/>
            <p:cNvSpPr/>
            <p:nvPr/>
          </p:nvSpPr>
          <p:spPr>
            <a:xfrm flipH="false" flipV="false" rot="0">
              <a:off x="0" y="0"/>
              <a:ext cx="4215042" cy="1044808"/>
            </a:xfrm>
            <a:custGeom>
              <a:avLst/>
              <a:gdLst/>
              <a:ahLst/>
              <a:cxnLst/>
              <a:rect r="r" b="b" t="t" l="l"/>
              <a:pathLst>
                <a:path h="1044808" w="4215042">
                  <a:moveTo>
                    <a:pt x="0" y="0"/>
                  </a:moveTo>
                  <a:lnTo>
                    <a:pt x="4215042" y="0"/>
                  </a:lnTo>
                  <a:lnTo>
                    <a:pt x="4215042" y="1044808"/>
                  </a:lnTo>
                  <a:lnTo>
                    <a:pt x="0" y="1044808"/>
                  </a:lnTo>
                  <a:close/>
                </a:path>
              </a:pathLst>
            </a:custGeom>
            <a:solidFill>
              <a:srgbClr val="F1F2F2"/>
            </a:solidFill>
          </p:spPr>
        </p:sp>
        <p:sp>
          <p:nvSpPr>
            <p:cNvPr name="TextBox 15" id="1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16" id="16"/>
          <p:cNvSpPr txBox="true"/>
          <p:nvPr/>
        </p:nvSpPr>
        <p:spPr>
          <a:xfrm rot="0">
            <a:off x="1806542" y="3581668"/>
            <a:ext cx="4156254" cy="1313180"/>
          </a:xfrm>
          <a:prstGeom prst="rect">
            <a:avLst/>
          </a:prstGeom>
        </p:spPr>
        <p:txBody>
          <a:bodyPr anchor="t" rtlCol="false" tIns="0" lIns="0" bIns="0" rIns="0">
            <a:spAutoFit/>
          </a:bodyPr>
          <a:lstStyle/>
          <a:p>
            <a:pPr>
              <a:lnSpc>
                <a:spcPts val="5320"/>
              </a:lnSpc>
            </a:pPr>
            <a:r>
              <a:rPr lang="en-US" sz="3800">
                <a:solidFill>
                  <a:srgbClr val="0D0F68"/>
                </a:solidFill>
                <a:latin typeface="Fredoka One"/>
              </a:rPr>
              <a:t>CHARACTER RECOGNITION</a:t>
            </a:r>
          </a:p>
        </p:txBody>
      </p:sp>
      <p:sp>
        <p:nvSpPr>
          <p:cNvPr name="TextBox 17" id="17"/>
          <p:cNvSpPr txBox="true"/>
          <p:nvPr/>
        </p:nvSpPr>
        <p:spPr>
          <a:xfrm rot="0">
            <a:off x="7011128" y="3317875"/>
            <a:ext cx="9342178" cy="1825625"/>
          </a:xfrm>
          <a:prstGeom prst="rect">
            <a:avLst/>
          </a:prstGeom>
        </p:spPr>
        <p:txBody>
          <a:bodyPr anchor="t" rtlCol="false" tIns="0" lIns="0" bIns="0" rIns="0">
            <a:spAutoFit/>
          </a:bodyPr>
          <a:lstStyle/>
          <a:p>
            <a:pPr>
              <a:lnSpc>
                <a:spcPts val="4899"/>
              </a:lnSpc>
            </a:pPr>
            <a:r>
              <a:rPr lang="en-US" sz="3499">
                <a:solidFill>
                  <a:srgbClr val="545454"/>
                </a:solidFill>
                <a:latin typeface="Nunito Bold"/>
              </a:rPr>
              <a:t>Template matching technique for recognizing Bangla characters and the results are stored in a text file</a:t>
            </a:r>
          </a:p>
        </p:txBody>
      </p:sp>
      <p:sp>
        <p:nvSpPr>
          <p:cNvPr name="AutoShape 18" id="18"/>
          <p:cNvSpPr/>
          <p:nvPr/>
        </p:nvSpPr>
        <p:spPr>
          <a:xfrm flipV="true">
            <a:off x="6486701" y="3211964"/>
            <a:ext cx="19050" cy="2128788"/>
          </a:xfrm>
          <a:prstGeom prst="line">
            <a:avLst/>
          </a:prstGeom>
          <a:ln cap="flat" w="133350">
            <a:solidFill>
              <a:srgbClr val="DDDEDE"/>
            </a:solidFill>
            <a:prstDash val="solid"/>
            <a:headEnd type="none" len="sm" w="sm"/>
            <a:tailEnd type="none" len="sm" w="sm"/>
          </a:ln>
        </p:spPr>
      </p:sp>
      <p:sp>
        <p:nvSpPr>
          <p:cNvPr name="Freeform 19" id="19"/>
          <p:cNvSpPr/>
          <p:nvPr/>
        </p:nvSpPr>
        <p:spPr>
          <a:xfrm flipH="true" flipV="false" rot="9999176">
            <a:off x="-1316676" y="1716564"/>
            <a:ext cx="2537840" cy="2297899"/>
          </a:xfrm>
          <a:custGeom>
            <a:avLst/>
            <a:gdLst/>
            <a:ahLst/>
            <a:cxnLst/>
            <a:rect r="r" b="b" t="t" l="l"/>
            <a:pathLst>
              <a:path h="2297899" w="2537840">
                <a:moveTo>
                  <a:pt x="2537840" y="0"/>
                </a:moveTo>
                <a:lnTo>
                  <a:pt x="0" y="0"/>
                </a:lnTo>
                <a:lnTo>
                  <a:pt x="0" y="2297898"/>
                </a:lnTo>
                <a:lnTo>
                  <a:pt x="2537840" y="2297898"/>
                </a:lnTo>
                <a:lnTo>
                  <a:pt x="253784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0" id="20"/>
          <p:cNvSpPr txBox="true"/>
          <p:nvPr/>
        </p:nvSpPr>
        <p:spPr>
          <a:xfrm rot="0">
            <a:off x="1806542" y="6443050"/>
            <a:ext cx="4156254" cy="1313180"/>
          </a:xfrm>
          <a:prstGeom prst="rect">
            <a:avLst/>
          </a:prstGeom>
        </p:spPr>
        <p:txBody>
          <a:bodyPr anchor="t" rtlCol="false" tIns="0" lIns="0" bIns="0" rIns="0">
            <a:spAutoFit/>
          </a:bodyPr>
          <a:lstStyle/>
          <a:p>
            <a:pPr>
              <a:lnSpc>
                <a:spcPts val="5320"/>
              </a:lnSpc>
            </a:pPr>
            <a:r>
              <a:rPr lang="en-US" sz="3800">
                <a:solidFill>
                  <a:srgbClr val="0D0F68"/>
                </a:solidFill>
                <a:latin typeface="Fredoka One"/>
              </a:rPr>
              <a:t>VEHICLE VERIFICATION</a:t>
            </a:r>
          </a:p>
        </p:txBody>
      </p:sp>
      <p:sp>
        <p:nvSpPr>
          <p:cNvPr name="TextBox 21" id="21"/>
          <p:cNvSpPr txBox="true"/>
          <p:nvPr/>
        </p:nvSpPr>
        <p:spPr>
          <a:xfrm rot="0">
            <a:off x="7011128" y="6265485"/>
            <a:ext cx="9824749" cy="3580765"/>
          </a:xfrm>
          <a:prstGeom prst="rect">
            <a:avLst/>
          </a:prstGeom>
        </p:spPr>
        <p:txBody>
          <a:bodyPr anchor="t" rtlCol="false" tIns="0" lIns="0" bIns="0" rIns="0">
            <a:spAutoFit/>
          </a:bodyPr>
          <a:lstStyle/>
          <a:p>
            <a:pPr algn="just">
              <a:lnSpc>
                <a:spcPts val="4759"/>
              </a:lnSpc>
            </a:pPr>
            <a:r>
              <a:rPr lang="en-US" sz="3399">
                <a:solidFill>
                  <a:srgbClr val="545454"/>
                </a:solidFill>
                <a:latin typeface="Nunito Bold"/>
              </a:rPr>
              <a:t>The text file is compared with a cloud database containing registered vehicle details. If a match is found in the database, the vehicle is marked as registered, and the system extracts owner details and checks the validity of the car's tax-token</a:t>
            </a:r>
          </a:p>
          <a:p>
            <a:pPr algn="just">
              <a:lnSpc>
                <a:spcPts val="4759"/>
              </a:lnSpc>
            </a:pPr>
          </a:p>
        </p:txBody>
      </p:sp>
      <p:sp>
        <p:nvSpPr>
          <p:cNvPr name="AutoShape 22" id="22"/>
          <p:cNvSpPr/>
          <p:nvPr/>
        </p:nvSpPr>
        <p:spPr>
          <a:xfrm flipV="true">
            <a:off x="6496226" y="6073346"/>
            <a:ext cx="9525" cy="3482769"/>
          </a:xfrm>
          <a:prstGeom prst="line">
            <a:avLst/>
          </a:prstGeom>
          <a:ln cap="flat" w="133350">
            <a:solidFill>
              <a:srgbClr val="DDDEDE"/>
            </a:solidFill>
            <a:prstDash val="solid"/>
            <a:headEnd type="none" len="sm" w="sm"/>
            <a:tailEnd type="none" len="sm" w="sm"/>
          </a:ln>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4543721" y="300428"/>
            <a:ext cx="9200557" cy="1730229"/>
            <a:chOff x="0" y="0"/>
            <a:chExt cx="2423192" cy="455698"/>
          </a:xfrm>
        </p:grpSpPr>
        <p:sp>
          <p:nvSpPr>
            <p:cNvPr name="Freeform 6" id="6"/>
            <p:cNvSpPr/>
            <p:nvPr/>
          </p:nvSpPr>
          <p:spPr>
            <a:xfrm flipH="false" flipV="false" rot="0">
              <a:off x="0" y="0"/>
              <a:ext cx="2423192" cy="455698"/>
            </a:xfrm>
            <a:custGeom>
              <a:avLst/>
              <a:gdLst/>
              <a:ahLst/>
              <a:cxnLst/>
              <a:rect r="r" b="b" t="t" l="l"/>
              <a:pathLst>
                <a:path h="455698" w="2423192">
                  <a:moveTo>
                    <a:pt x="0" y="0"/>
                  </a:moveTo>
                  <a:lnTo>
                    <a:pt x="2423192" y="0"/>
                  </a:lnTo>
                  <a:lnTo>
                    <a:pt x="2423192" y="455698"/>
                  </a:lnTo>
                  <a:lnTo>
                    <a:pt x="0" y="455698"/>
                  </a:lnTo>
                  <a:close/>
                </a:path>
              </a:pathLst>
            </a:custGeom>
            <a:solidFill>
              <a:srgbClr val="DDDEDE"/>
            </a:solidFill>
            <a:ln w="38100">
              <a:solidFill>
                <a:srgbClr val="F1F2F2"/>
              </a:solidFill>
            </a:ln>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1536545">
            <a:off x="16487867" y="-61854"/>
            <a:ext cx="2537840" cy="2297899"/>
          </a:xfrm>
          <a:custGeom>
            <a:avLst/>
            <a:gdLst/>
            <a:ahLst/>
            <a:cxnLst/>
            <a:rect r="r" b="b" t="t" l="l"/>
            <a:pathLst>
              <a:path h="2297899" w="2537840">
                <a:moveTo>
                  <a:pt x="2537840" y="0"/>
                </a:moveTo>
                <a:lnTo>
                  <a:pt x="0" y="0"/>
                </a:lnTo>
                <a:lnTo>
                  <a:pt x="0" y="2297898"/>
                </a:lnTo>
                <a:lnTo>
                  <a:pt x="2537840" y="2297898"/>
                </a:lnTo>
                <a:lnTo>
                  <a:pt x="253784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9999176">
            <a:off x="-1316676" y="1716564"/>
            <a:ext cx="2537840" cy="2297899"/>
          </a:xfrm>
          <a:custGeom>
            <a:avLst/>
            <a:gdLst/>
            <a:ahLst/>
            <a:cxnLst/>
            <a:rect r="r" b="b" t="t" l="l"/>
            <a:pathLst>
              <a:path h="2297899" w="2537840">
                <a:moveTo>
                  <a:pt x="2537840" y="0"/>
                </a:moveTo>
                <a:lnTo>
                  <a:pt x="0" y="0"/>
                </a:lnTo>
                <a:lnTo>
                  <a:pt x="0" y="2297898"/>
                </a:lnTo>
                <a:lnTo>
                  <a:pt x="2537840" y="2297898"/>
                </a:lnTo>
                <a:lnTo>
                  <a:pt x="253784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2086167" y="2417534"/>
            <a:ext cx="14029745" cy="7473817"/>
          </a:xfrm>
          <a:custGeom>
            <a:avLst/>
            <a:gdLst/>
            <a:ahLst/>
            <a:cxnLst/>
            <a:rect r="r" b="b" t="t" l="l"/>
            <a:pathLst>
              <a:path h="7473817" w="14029745">
                <a:moveTo>
                  <a:pt x="0" y="0"/>
                </a:moveTo>
                <a:lnTo>
                  <a:pt x="14029745" y="0"/>
                </a:lnTo>
                <a:lnTo>
                  <a:pt x="14029745" y="7473817"/>
                </a:lnTo>
                <a:lnTo>
                  <a:pt x="0" y="7473817"/>
                </a:lnTo>
                <a:lnTo>
                  <a:pt x="0" y="0"/>
                </a:lnTo>
                <a:close/>
              </a:path>
            </a:pathLst>
          </a:custGeom>
          <a:blipFill>
            <a:blip r:embed="rId6"/>
            <a:stretch>
              <a:fillRect l="0" t="-4340" r="0" b="-7982"/>
            </a:stretch>
          </a:blipFill>
        </p:spPr>
      </p:sp>
      <p:sp>
        <p:nvSpPr>
          <p:cNvPr name="TextBox 11" id="11"/>
          <p:cNvSpPr txBox="true"/>
          <p:nvPr/>
        </p:nvSpPr>
        <p:spPr>
          <a:xfrm rot="0">
            <a:off x="4543721" y="550264"/>
            <a:ext cx="9200557" cy="1085025"/>
          </a:xfrm>
          <a:prstGeom prst="rect">
            <a:avLst/>
          </a:prstGeom>
        </p:spPr>
        <p:txBody>
          <a:bodyPr anchor="t" rtlCol="false" tIns="0" lIns="0" bIns="0" rIns="0">
            <a:spAutoFit/>
          </a:bodyPr>
          <a:lstStyle/>
          <a:p>
            <a:pPr algn="ctr">
              <a:lnSpc>
                <a:spcPts val="8970"/>
              </a:lnSpc>
            </a:pPr>
            <a:r>
              <a:rPr lang="en-US" sz="6407">
                <a:solidFill>
                  <a:srgbClr val="0D0F68"/>
                </a:solidFill>
                <a:latin typeface="Fredoka One Bold"/>
              </a:rPr>
              <a:t>IMAGE PROCESSING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3831539" y="300428"/>
            <a:ext cx="10466659" cy="1730229"/>
            <a:chOff x="0" y="0"/>
            <a:chExt cx="2756651" cy="455698"/>
          </a:xfrm>
        </p:grpSpPr>
        <p:sp>
          <p:nvSpPr>
            <p:cNvPr name="Freeform 6" id="6"/>
            <p:cNvSpPr/>
            <p:nvPr/>
          </p:nvSpPr>
          <p:spPr>
            <a:xfrm flipH="false" flipV="false" rot="0">
              <a:off x="0" y="0"/>
              <a:ext cx="2756651" cy="455698"/>
            </a:xfrm>
            <a:custGeom>
              <a:avLst/>
              <a:gdLst/>
              <a:ahLst/>
              <a:cxnLst/>
              <a:rect r="r" b="b" t="t" l="l"/>
              <a:pathLst>
                <a:path h="455698" w="2756651">
                  <a:moveTo>
                    <a:pt x="0" y="0"/>
                  </a:moveTo>
                  <a:lnTo>
                    <a:pt x="2756651" y="0"/>
                  </a:lnTo>
                  <a:lnTo>
                    <a:pt x="2756651" y="455698"/>
                  </a:lnTo>
                  <a:lnTo>
                    <a:pt x="0" y="455698"/>
                  </a:lnTo>
                  <a:close/>
                </a:path>
              </a:pathLst>
            </a:custGeom>
            <a:solidFill>
              <a:srgbClr val="DDDEDE"/>
            </a:solidFill>
            <a:ln w="38100">
              <a:solidFill>
                <a:srgbClr val="F1F2F2"/>
              </a:solidFill>
            </a:ln>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1536545">
            <a:off x="16487867" y="-61854"/>
            <a:ext cx="2537840" cy="2297899"/>
          </a:xfrm>
          <a:custGeom>
            <a:avLst/>
            <a:gdLst/>
            <a:ahLst/>
            <a:cxnLst/>
            <a:rect r="r" b="b" t="t" l="l"/>
            <a:pathLst>
              <a:path h="2297899" w="2537840">
                <a:moveTo>
                  <a:pt x="2537840" y="0"/>
                </a:moveTo>
                <a:lnTo>
                  <a:pt x="0" y="0"/>
                </a:lnTo>
                <a:lnTo>
                  <a:pt x="0" y="2297898"/>
                </a:lnTo>
                <a:lnTo>
                  <a:pt x="2537840" y="2297898"/>
                </a:lnTo>
                <a:lnTo>
                  <a:pt x="253784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9999176">
            <a:off x="-1316676" y="1716564"/>
            <a:ext cx="2537840" cy="2297899"/>
          </a:xfrm>
          <a:custGeom>
            <a:avLst/>
            <a:gdLst/>
            <a:ahLst/>
            <a:cxnLst/>
            <a:rect r="r" b="b" t="t" l="l"/>
            <a:pathLst>
              <a:path h="2297899" w="2537840">
                <a:moveTo>
                  <a:pt x="2537840" y="0"/>
                </a:moveTo>
                <a:lnTo>
                  <a:pt x="0" y="0"/>
                </a:lnTo>
                <a:lnTo>
                  <a:pt x="0" y="2297898"/>
                </a:lnTo>
                <a:lnTo>
                  <a:pt x="2537840" y="2297898"/>
                </a:lnTo>
                <a:lnTo>
                  <a:pt x="253784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028700" y="2394680"/>
            <a:ext cx="16230600" cy="7408975"/>
          </a:xfrm>
          <a:custGeom>
            <a:avLst/>
            <a:gdLst/>
            <a:ahLst/>
            <a:cxnLst/>
            <a:rect r="r" b="b" t="t" l="l"/>
            <a:pathLst>
              <a:path h="7408975" w="16230600">
                <a:moveTo>
                  <a:pt x="0" y="0"/>
                </a:moveTo>
                <a:lnTo>
                  <a:pt x="16230600" y="0"/>
                </a:lnTo>
                <a:lnTo>
                  <a:pt x="16230600" y="7408976"/>
                </a:lnTo>
                <a:lnTo>
                  <a:pt x="0" y="7408976"/>
                </a:lnTo>
                <a:lnTo>
                  <a:pt x="0" y="0"/>
                </a:lnTo>
                <a:close/>
              </a:path>
            </a:pathLst>
          </a:custGeom>
          <a:blipFill>
            <a:blip r:embed="rId6"/>
            <a:stretch>
              <a:fillRect l="-4855" t="-565" r="-6152" b="0"/>
            </a:stretch>
          </a:blipFill>
        </p:spPr>
      </p:sp>
      <p:sp>
        <p:nvSpPr>
          <p:cNvPr name="TextBox 11" id="11"/>
          <p:cNvSpPr txBox="true"/>
          <p:nvPr/>
        </p:nvSpPr>
        <p:spPr>
          <a:xfrm rot="0">
            <a:off x="4464590" y="786543"/>
            <a:ext cx="9200557" cy="705293"/>
          </a:xfrm>
          <a:prstGeom prst="rect">
            <a:avLst/>
          </a:prstGeom>
        </p:spPr>
        <p:txBody>
          <a:bodyPr anchor="t" rtlCol="false" tIns="0" lIns="0" bIns="0" rIns="0">
            <a:spAutoFit/>
          </a:bodyPr>
          <a:lstStyle/>
          <a:p>
            <a:pPr algn="ctr">
              <a:lnSpc>
                <a:spcPts val="5750"/>
              </a:lnSpc>
            </a:pPr>
            <a:r>
              <a:rPr lang="en-US" sz="4107">
                <a:solidFill>
                  <a:srgbClr val="0D0F68"/>
                </a:solidFill>
                <a:latin typeface="Fredoka One Bold"/>
              </a:rPr>
              <a:t>EXTRACTION AND SEGMENTATION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4543721" y="300428"/>
            <a:ext cx="9200557" cy="1730229"/>
            <a:chOff x="0" y="0"/>
            <a:chExt cx="2423192" cy="455698"/>
          </a:xfrm>
        </p:grpSpPr>
        <p:sp>
          <p:nvSpPr>
            <p:cNvPr name="Freeform 6" id="6"/>
            <p:cNvSpPr/>
            <p:nvPr/>
          </p:nvSpPr>
          <p:spPr>
            <a:xfrm flipH="false" flipV="false" rot="0">
              <a:off x="0" y="0"/>
              <a:ext cx="2423192" cy="455698"/>
            </a:xfrm>
            <a:custGeom>
              <a:avLst/>
              <a:gdLst/>
              <a:ahLst/>
              <a:cxnLst/>
              <a:rect r="r" b="b" t="t" l="l"/>
              <a:pathLst>
                <a:path h="455698" w="2423192">
                  <a:moveTo>
                    <a:pt x="0" y="0"/>
                  </a:moveTo>
                  <a:lnTo>
                    <a:pt x="2423192" y="0"/>
                  </a:lnTo>
                  <a:lnTo>
                    <a:pt x="2423192" y="455698"/>
                  </a:lnTo>
                  <a:lnTo>
                    <a:pt x="0" y="455698"/>
                  </a:lnTo>
                  <a:close/>
                </a:path>
              </a:pathLst>
            </a:custGeom>
            <a:solidFill>
              <a:srgbClr val="DDDEDE"/>
            </a:solidFill>
            <a:ln w="38100">
              <a:solidFill>
                <a:srgbClr val="F1F2F2"/>
              </a:solidFill>
            </a:ln>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1536545">
            <a:off x="16487867" y="-61854"/>
            <a:ext cx="2537840" cy="2297899"/>
          </a:xfrm>
          <a:custGeom>
            <a:avLst/>
            <a:gdLst/>
            <a:ahLst/>
            <a:cxnLst/>
            <a:rect r="r" b="b" t="t" l="l"/>
            <a:pathLst>
              <a:path h="2297899" w="2537840">
                <a:moveTo>
                  <a:pt x="2537840" y="0"/>
                </a:moveTo>
                <a:lnTo>
                  <a:pt x="0" y="0"/>
                </a:lnTo>
                <a:lnTo>
                  <a:pt x="0" y="2297898"/>
                </a:lnTo>
                <a:lnTo>
                  <a:pt x="2537840" y="2297898"/>
                </a:lnTo>
                <a:lnTo>
                  <a:pt x="253784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9999176">
            <a:off x="-1316676" y="1716564"/>
            <a:ext cx="2537840" cy="2297899"/>
          </a:xfrm>
          <a:custGeom>
            <a:avLst/>
            <a:gdLst/>
            <a:ahLst/>
            <a:cxnLst/>
            <a:rect r="r" b="b" t="t" l="l"/>
            <a:pathLst>
              <a:path h="2297899" w="2537840">
                <a:moveTo>
                  <a:pt x="2537840" y="0"/>
                </a:moveTo>
                <a:lnTo>
                  <a:pt x="0" y="0"/>
                </a:lnTo>
                <a:lnTo>
                  <a:pt x="0" y="2297898"/>
                </a:lnTo>
                <a:lnTo>
                  <a:pt x="2537840" y="2297898"/>
                </a:lnTo>
                <a:lnTo>
                  <a:pt x="253784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5419958" y="2307616"/>
            <a:ext cx="7448085" cy="7485167"/>
          </a:xfrm>
          <a:custGeom>
            <a:avLst/>
            <a:gdLst/>
            <a:ahLst/>
            <a:cxnLst/>
            <a:rect r="r" b="b" t="t" l="l"/>
            <a:pathLst>
              <a:path h="7485167" w="7448085">
                <a:moveTo>
                  <a:pt x="0" y="0"/>
                </a:moveTo>
                <a:lnTo>
                  <a:pt x="7448084" y="0"/>
                </a:lnTo>
                <a:lnTo>
                  <a:pt x="7448084" y="7485167"/>
                </a:lnTo>
                <a:lnTo>
                  <a:pt x="0" y="7485167"/>
                </a:lnTo>
                <a:lnTo>
                  <a:pt x="0" y="0"/>
                </a:lnTo>
                <a:close/>
              </a:path>
            </a:pathLst>
          </a:custGeom>
          <a:blipFill>
            <a:blip r:embed="rId6"/>
            <a:stretch>
              <a:fillRect l="0" t="-15186" r="0" b="-388"/>
            </a:stretch>
          </a:blipFill>
        </p:spPr>
      </p:sp>
      <p:sp>
        <p:nvSpPr>
          <p:cNvPr name="TextBox 11" id="11"/>
          <p:cNvSpPr txBox="true"/>
          <p:nvPr/>
        </p:nvSpPr>
        <p:spPr>
          <a:xfrm rot="0">
            <a:off x="4543721" y="682720"/>
            <a:ext cx="9200557" cy="837374"/>
          </a:xfrm>
          <a:prstGeom prst="rect">
            <a:avLst/>
          </a:prstGeom>
        </p:spPr>
        <p:txBody>
          <a:bodyPr anchor="t" rtlCol="false" tIns="0" lIns="0" bIns="0" rIns="0">
            <a:spAutoFit/>
          </a:bodyPr>
          <a:lstStyle/>
          <a:p>
            <a:pPr algn="ctr">
              <a:lnSpc>
                <a:spcPts val="6870"/>
              </a:lnSpc>
            </a:pPr>
            <a:r>
              <a:rPr lang="en-US" sz="4907">
                <a:solidFill>
                  <a:srgbClr val="0D0F68"/>
                </a:solidFill>
                <a:latin typeface="Fredoka One Bold"/>
              </a:rPr>
              <a:t>CHARACTER RECOGNITION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4543721" y="300428"/>
            <a:ext cx="9200557" cy="1730229"/>
            <a:chOff x="0" y="0"/>
            <a:chExt cx="2423192" cy="455698"/>
          </a:xfrm>
        </p:grpSpPr>
        <p:sp>
          <p:nvSpPr>
            <p:cNvPr name="Freeform 6" id="6"/>
            <p:cNvSpPr/>
            <p:nvPr/>
          </p:nvSpPr>
          <p:spPr>
            <a:xfrm flipH="false" flipV="false" rot="0">
              <a:off x="0" y="0"/>
              <a:ext cx="2423192" cy="455698"/>
            </a:xfrm>
            <a:custGeom>
              <a:avLst/>
              <a:gdLst/>
              <a:ahLst/>
              <a:cxnLst/>
              <a:rect r="r" b="b" t="t" l="l"/>
              <a:pathLst>
                <a:path h="455698" w="2423192">
                  <a:moveTo>
                    <a:pt x="0" y="0"/>
                  </a:moveTo>
                  <a:lnTo>
                    <a:pt x="2423192" y="0"/>
                  </a:lnTo>
                  <a:lnTo>
                    <a:pt x="2423192" y="455698"/>
                  </a:lnTo>
                  <a:lnTo>
                    <a:pt x="0" y="455698"/>
                  </a:lnTo>
                  <a:close/>
                </a:path>
              </a:pathLst>
            </a:custGeom>
            <a:solidFill>
              <a:srgbClr val="DDDEDE"/>
            </a:solidFill>
            <a:ln w="38100">
              <a:solidFill>
                <a:srgbClr val="F1F2F2"/>
              </a:solidFill>
            </a:ln>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1536545">
            <a:off x="16487867" y="-61854"/>
            <a:ext cx="2537840" cy="2297899"/>
          </a:xfrm>
          <a:custGeom>
            <a:avLst/>
            <a:gdLst/>
            <a:ahLst/>
            <a:cxnLst/>
            <a:rect r="r" b="b" t="t" l="l"/>
            <a:pathLst>
              <a:path h="2297899" w="2537840">
                <a:moveTo>
                  <a:pt x="2537840" y="0"/>
                </a:moveTo>
                <a:lnTo>
                  <a:pt x="0" y="0"/>
                </a:lnTo>
                <a:lnTo>
                  <a:pt x="0" y="2297898"/>
                </a:lnTo>
                <a:lnTo>
                  <a:pt x="2537840" y="2297898"/>
                </a:lnTo>
                <a:lnTo>
                  <a:pt x="253784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9999176">
            <a:off x="-1316676" y="1716564"/>
            <a:ext cx="2537840" cy="2297899"/>
          </a:xfrm>
          <a:custGeom>
            <a:avLst/>
            <a:gdLst/>
            <a:ahLst/>
            <a:cxnLst/>
            <a:rect r="r" b="b" t="t" l="l"/>
            <a:pathLst>
              <a:path h="2297899" w="2537840">
                <a:moveTo>
                  <a:pt x="2537840" y="0"/>
                </a:moveTo>
                <a:lnTo>
                  <a:pt x="0" y="0"/>
                </a:lnTo>
                <a:lnTo>
                  <a:pt x="0" y="2297898"/>
                </a:lnTo>
                <a:lnTo>
                  <a:pt x="2537840" y="2297898"/>
                </a:lnTo>
                <a:lnTo>
                  <a:pt x="253784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3200966" y="2671640"/>
            <a:ext cx="12914946" cy="6910374"/>
          </a:xfrm>
          <a:custGeom>
            <a:avLst/>
            <a:gdLst/>
            <a:ahLst/>
            <a:cxnLst/>
            <a:rect r="r" b="b" t="t" l="l"/>
            <a:pathLst>
              <a:path h="6910374" w="12914946">
                <a:moveTo>
                  <a:pt x="0" y="0"/>
                </a:moveTo>
                <a:lnTo>
                  <a:pt x="12914946" y="0"/>
                </a:lnTo>
                <a:lnTo>
                  <a:pt x="12914946" y="6910374"/>
                </a:lnTo>
                <a:lnTo>
                  <a:pt x="0" y="6910374"/>
                </a:lnTo>
                <a:lnTo>
                  <a:pt x="0" y="0"/>
                </a:lnTo>
                <a:close/>
              </a:path>
            </a:pathLst>
          </a:custGeom>
          <a:blipFill>
            <a:blip r:embed="rId6"/>
            <a:stretch>
              <a:fillRect l="-1800" t="-2755" r="-4374" b="0"/>
            </a:stretch>
          </a:blipFill>
        </p:spPr>
      </p:sp>
      <p:sp>
        <p:nvSpPr>
          <p:cNvPr name="TextBox 11" id="11"/>
          <p:cNvSpPr txBox="true"/>
          <p:nvPr/>
        </p:nvSpPr>
        <p:spPr>
          <a:xfrm rot="0">
            <a:off x="4543721" y="682720"/>
            <a:ext cx="9200557" cy="870394"/>
          </a:xfrm>
          <a:prstGeom prst="rect">
            <a:avLst/>
          </a:prstGeom>
        </p:spPr>
        <p:txBody>
          <a:bodyPr anchor="t" rtlCol="false" tIns="0" lIns="0" bIns="0" rIns="0">
            <a:spAutoFit/>
          </a:bodyPr>
          <a:lstStyle/>
          <a:p>
            <a:pPr algn="ctr">
              <a:lnSpc>
                <a:spcPts val="7150"/>
              </a:lnSpc>
            </a:pPr>
            <a:r>
              <a:rPr lang="en-US" sz="5107">
                <a:solidFill>
                  <a:srgbClr val="0D0F68"/>
                </a:solidFill>
                <a:latin typeface="Fredoka One Bold"/>
              </a:rPr>
              <a:t>VEHICLE VERIFICATION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4543721" y="300428"/>
            <a:ext cx="9200557" cy="1730229"/>
            <a:chOff x="0" y="0"/>
            <a:chExt cx="2423192" cy="455698"/>
          </a:xfrm>
        </p:grpSpPr>
        <p:sp>
          <p:nvSpPr>
            <p:cNvPr name="Freeform 6" id="6"/>
            <p:cNvSpPr/>
            <p:nvPr/>
          </p:nvSpPr>
          <p:spPr>
            <a:xfrm flipH="false" flipV="false" rot="0">
              <a:off x="0" y="0"/>
              <a:ext cx="2423192" cy="455698"/>
            </a:xfrm>
            <a:custGeom>
              <a:avLst/>
              <a:gdLst/>
              <a:ahLst/>
              <a:cxnLst/>
              <a:rect r="r" b="b" t="t" l="l"/>
              <a:pathLst>
                <a:path h="455698" w="2423192">
                  <a:moveTo>
                    <a:pt x="0" y="0"/>
                  </a:moveTo>
                  <a:lnTo>
                    <a:pt x="2423192" y="0"/>
                  </a:lnTo>
                  <a:lnTo>
                    <a:pt x="2423192" y="455698"/>
                  </a:lnTo>
                  <a:lnTo>
                    <a:pt x="0" y="455698"/>
                  </a:lnTo>
                  <a:close/>
                </a:path>
              </a:pathLst>
            </a:custGeom>
            <a:solidFill>
              <a:srgbClr val="DDDEDE"/>
            </a:solidFill>
            <a:ln w="38100">
              <a:solidFill>
                <a:srgbClr val="F1F2F2"/>
              </a:solidFill>
            </a:ln>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1536545">
            <a:off x="16487867" y="-61854"/>
            <a:ext cx="2537840" cy="2297899"/>
          </a:xfrm>
          <a:custGeom>
            <a:avLst/>
            <a:gdLst/>
            <a:ahLst/>
            <a:cxnLst/>
            <a:rect r="r" b="b" t="t" l="l"/>
            <a:pathLst>
              <a:path h="2297899" w="2537840">
                <a:moveTo>
                  <a:pt x="2537840" y="0"/>
                </a:moveTo>
                <a:lnTo>
                  <a:pt x="0" y="0"/>
                </a:lnTo>
                <a:lnTo>
                  <a:pt x="0" y="2297898"/>
                </a:lnTo>
                <a:lnTo>
                  <a:pt x="2537840" y="2297898"/>
                </a:lnTo>
                <a:lnTo>
                  <a:pt x="253784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9999176">
            <a:off x="-1316676" y="1716564"/>
            <a:ext cx="2537840" cy="2297899"/>
          </a:xfrm>
          <a:custGeom>
            <a:avLst/>
            <a:gdLst/>
            <a:ahLst/>
            <a:cxnLst/>
            <a:rect r="r" b="b" t="t" l="l"/>
            <a:pathLst>
              <a:path h="2297899" w="2537840">
                <a:moveTo>
                  <a:pt x="2537840" y="0"/>
                </a:moveTo>
                <a:lnTo>
                  <a:pt x="0" y="0"/>
                </a:lnTo>
                <a:lnTo>
                  <a:pt x="0" y="2297898"/>
                </a:lnTo>
                <a:lnTo>
                  <a:pt x="2537840" y="2297898"/>
                </a:lnTo>
                <a:lnTo>
                  <a:pt x="253784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3744406" y="3225560"/>
            <a:ext cx="10799188" cy="5129614"/>
          </a:xfrm>
          <a:custGeom>
            <a:avLst/>
            <a:gdLst/>
            <a:ahLst/>
            <a:cxnLst/>
            <a:rect r="r" b="b" t="t" l="l"/>
            <a:pathLst>
              <a:path h="5129614" w="10799188">
                <a:moveTo>
                  <a:pt x="0" y="0"/>
                </a:moveTo>
                <a:lnTo>
                  <a:pt x="10799188" y="0"/>
                </a:lnTo>
                <a:lnTo>
                  <a:pt x="10799188" y="5129614"/>
                </a:lnTo>
                <a:lnTo>
                  <a:pt x="0" y="5129614"/>
                </a:lnTo>
                <a:lnTo>
                  <a:pt x="0" y="0"/>
                </a:lnTo>
                <a:close/>
              </a:path>
            </a:pathLst>
          </a:custGeom>
          <a:blipFill>
            <a:blip r:embed="rId6"/>
            <a:stretch>
              <a:fillRect l="0" t="0" r="0" b="0"/>
            </a:stretch>
          </a:blipFill>
        </p:spPr>
      </p:sp>
      <p:sp>
        <p:nvSpPr>
          <p:cNvPr name="TextBox 11" id="11"/>
          <p:cNvSpPr txBox="true"/>
          <p:nvPr/>
        </p:nvSpPr>
        <p:spPr>
          <a:xfrm rot="0">
            <a:off x="4543721" y="682720"/>
            <a:ext cx="9200557" cy="870394"/>
          </a:xfrm>
          <a:prstGeom prst="rect">
            <a:avLst/>
          </a:prstGeom>
        </p:spPr>
        <p:txBody>
          <a:bodyPr anchor="t" rtlCol="false" tIns="0" lIns="0" bIns="0" rIns="0">
            <a:spAutoFit/>
          </a:bodyPr>
          <a:lstStyle/>
          <a:p>
            <a:pPr algn="ctr">
              <a:lnSpc>
                <a:spcPts val="7150"/>
              </a:lnSpc>
            </a:pPr>
            <a:r>
              <a:rPr lang="en-US" sz="5107">
                <a:solidFill>
                  <a:srgbClr val="0D0F68"/>
                </a:solidFill>
                <a:latin typeface="Fredoka One Bold"/>
              </a:rPr>
              <a:t>VEHICLE VERIFICATION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4543721" y="300428"/>
            <a:ext cx="9200557" cy="1730229"/>
            <a:chOff x="0" y="0"/>
            <a:chExt cx="2423192" cy="455698"/>
          </a:xfrm>
        </p:grpSpPr>
        <p:sp>
          <p:nvSpPr>
            <p:cNvPr name="Freeform 6" id="6"/>
            <p:cNvSpPr/>
            <p:nvPr/>
          </p:nvSpPr>
          <p:spPr>
            <a:xfrm flipH="false" flipV="false" rot="0">
              <a:off x="0" y="0"/>
              <a:ext cx="2423192" cy="455698"/>
            </a:xfrm>
            <a:custGeom>
              <a:avLst/>
              <a:gdLst/>
              <a:ahLst/>
              <a:cxnLst/>
              <a:rect r="r" b="b" t="t" l="l"/>
              <a:pathLst>
                <a:path h="455698" w="2423192">
                  <a:moveTo>
                    <a:pt x="0" y="0"/>
                  </a:moveTo>
                  <a:lnTo>
                    <a:pt x="2423192" y="0"/>
                  </a:lnTo>
                  <a:lnTo>
                    <a:pt x="2423192" y="455698"/>
                  </a:lnTo>
                  <a:lnTo>
                    <a:pt x="0" y="455698"/>
                  </a:lnTo>
                  <a:close/>
                </a:path>
              </a:pathLst>
            </a:custGeom>
            <a:solidFill>
              <a:srgbClr val="DDDEDE"/>
            </a:solidFill>
            <a:ln w="38100">
              <a:solidFill>
                <a:srgbClr val="F1F2F2"/>
              </a:solidFill>
            </a:ln>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1536545">
            <a:off x="16487867" y="-61854"/>
            <a:ext cx="2537840" cy="2297899"/>
          </a:xfrm>
          <a:custGeom>
            <a:avLst/>
            <a:gdLst/>
            <a:ahLst/>
            <a:cxnLst/>
            <a:rect r="r" b="b" t="t" l="l"/>
            <a:pathLst>
              <a:path h="2297899" w="2537840">
                <a:moveTo>
                  <a:pt x="2537840" y="0"/>
                </a:moveTo>
                <a:lnTo>
                  <a:pt x="0" y="0"/>
                </a:lnTo>
                <a:lnTo>
                  <a:pt x="0" y="2297898"/>
                </a:lnTo>
                <a:lnTo>
                  <a:pt x="2537840" y="2297898"/>
                </a:lnTo>
                <a:lnTo>
                  <a:pt x="253784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9999176">
            <a:off x="-1316676" y="1716564"/>
            <a:ext cx="2537840" cy="2297899"/>
          </a:xfrm>
          <a:custGeom>
            <a:avLst/>
            <a:gdLst/>
            <a:ahLst/>
            <a:cxnLst/>
            <a:rect r="r" b="b" t="t" l="l"/>
            <a:pathLst>
              <a:path h="2297899" w="2537840">
                <a:moveTo>
                  <a:pt x="2537840" y="0"/>
                </a:moveTo>
                <a:lnTo>
                  <a:pt x="0" y="0"/>
                </a:lnTo>
                <a:lnTo>
                  <a:pt x="0" y="2297898"/>
                </a:lnTo>
                <a:lnTo>
                  <a:pt x="2537840" y="2297898"/>
                </a:lnTo>
                <a:lnTo>
                  <a:pt x="253784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452123" y="3282072"/>
            <a:ext cx="15807177" cy="5186787"/>
          </a:xfrm>
          <a:custGeom>
            <a:avLst/>
            <a:gdLst/>
            <a:ahLst/>
            <a:cxnLst/>
            <a:rect r="r" b="b" t="t" l="l"/>
            <a:pathLst>
              <a:path h="5186787" w="15807177">
                <a:moveTo>
                  <a:pt x="0" y="0"/>
                </a:moveTo>
                <a:lnTo>
                  <a:pt x="15807177" y="0"/>
                </a:lnTo>
                <a:lnTo>
                  <a:pt x="15807177" y="5186786"/>
                </a:lnTo>
                <a:lnTo>
                  <a:pt x="0" y="5186786"/>
                </a:lnTo>
                <a:lnTo>
                  <a:pt x="0" y="0"/>
                </a:lnTo>
                <a:close/>
              </a:path>
            </a:pathLst>
          </a:custGeom>
          <a:blipFill>
            <a:blip r:embed="rId6"/>
            <a:stretch>
              <a:fillRect l="-2766" t="0" r="-24" b="0"/>
            </a:stretch>
          </a:blipFill>
        </p:spPr>
      </p:sp>
      <p:sp>
        <p:nvSpPr>
          <p:cNvPr name="TextBox 11" id="11"/>
          <p:cNvSpPr txBox="true"/>
          <p:nvPr/>
        </p:nvSpPr>
        <p:spPr>
          <a:xfrm rot="0">
            <a:off x="4543721" y="682720"/>
            <a:ext cx="9200557" cy="870394"/>
          </a:xfrm>
          <a:prstGeom prst="rect">
            <a:avLst/>
          </a:prstGeom>
        </p:spPr>
        <p:txBody>
          <a:bodyPr anchor="t" rtlCol="false" tIns="0" lIns="0" bIns="0" rIns="0">
            <a:spAutoFit/>
          </a:bodyPr>
          <a:lstStyle/>
          <a:p>
            <a:pPr algn="ctr">
              <a:lnSpc>
                <a:spcPts val="7150"/>
              </a:lnSpc>
            </a:pPr>
            <a:r>
              <a:rPr lang="en-US" sz="5107">
                <a:solidFill>
                  <a:srgbClr val="0D0F68"/>
                </a:solidFill>
                <a:latin typeface="Fredoka One Bold"/>
              </a:rPr>
              <a:t>VEHICLE VERIFICATION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5219613" y="687305"/>
            <a:ext cx="7974057" cy="1730229"/>
            <a:chOff x="0" y="0"/>
            <a:chExt cx="2100163" cy="455698"/>
          </a:xfrm>
        </p:grpSpPr>
        <p:sp>
          <p:nvSpPr>
            <p:cNvPr name="Freeform 6" id="6"/>
            <p:cNvSpPr/>
            <p:nvPr/>
          </p:nvSpPr>
          <p:spPr>
            <a:xfrm flipH="false" flipV="false" rot="0">
              <a:off x="0" y="0"/>
              <a:ext cx="2100163" cy="455698"/>
            </a:xfrm>
            <a:custGeom>
              <a:avLst/>
              <a:gdLst/>
              <a:ahLst/>
              <a:cxnLst/>
              <a:rect r="r" b="b" t="t" l="l"/>
              <a:pathLst>
                <a:path h="455698" w="2100163">
                  <a:moveTo>
                    <a:pt x="0" y="0"/>
                  </a:moveTo>
                  <a:lnTo>
                    <a:pt x="2100163" y="0"/>
                  </a:lnTo>
                  <a:lnTo>
                    <a:pt x="2100163" y="455698"/>
                  </a:lnTo>
                  <a:lnTo>
                    <a:pt x="0" y="455698"/>
                  </a:lnTo>
                  <a:close/>
                </a:path>
              </a:pathLst>
            </a:custGeom>
            <a:solidFill>
              <a:srgbClr val="DDDEDE"/>
            </a:solidFill>
            <a:ln w="38100">
              <a:solidFill>
                <a:srgbClr val="F1F2F2"/>
              </a:solidFill>
            </a:ln>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5910979" y="1106110"/>
            <a:ext cx="6466041" cy="797369"/>
          </a:xfrm>
          <a:prstGeom prst="rect">
            <a:avLst/>
          </a:prstGeom>
        </p:spPr>
        <p:txBody>
          <a:bodyPr anchor="t" rtlCol="false" tIns="0" lIns="0" bIns="0" rIns="0">
            <a:spAutoFit/>
          </a:bodyPr>
          <a:lstStyle/>
          <a:p>
            <a:pPr algn="ctr">
              <a:lnSpc>
                <a:spcPts val="6450"/>
              </a:lnSpc>
            </a:pPr>
            <a:r>
              <a:rPr lang="en-US" sz="4607">
                <a:solidFill>
                  <a:srgbClr val="0D0F68"/>
                </a:solidFill>
                <a:latin typeface="Fredoka One Bold"/>
              </a:rPr>
              <a:t>ACHIEVED ACCURACY</a:t>
            </a:r>
          </a:p>
        </p:txBody>
      </p:sp>
      <p:sp>
        <p:nvSpPr>
          <p:cNvPr name="TextBox 9" id="9"/>
          <p:cNvSpPr txBox="true"/>
          <p:nvPr/>
        </p:nvSpPr>
        <p:spPr>
          <a:xfrm rot="0">
            <a:off x="1028700" y="3003883"/>
            <a:ext cx="8381826" cy="6557016"/>
          </a:xfrm>
          <a:prstGeom prst="rect">
            <a:avLst/>
          </a:prstGeom>
        </p:spPr>
        <p:txBody>
          <a:bodyPr anchor="t" rtlCol="false" tIns="0" lIns="0" bIns="0" rIns="0">
            <a:spAutoFit/>
          </a:bodyPr>
          <a:lstStyle/>
          <a:p>
            <a:pPr marL="891505" indent="-445752" lvl="1">
              <a:lnSpc>
                <a:spcPts val="5780"/>
              </a:lnSpc>
              <a:buFont typeface="Arial"/>
              <a:buChar char="•"/>
            </a:pPr>
            <a:r>
              <a:rPr lang="en-US" sz="4129">
                <a:solidFill>
                  <a:srgbClr val="545454"/>
                </a:solidFill>
                <a:latin typeface="Nunito Bold"/>
              </a:rPr>
              <a:t>Plate Detection: 96.8% (484 out of 500 plates detected)</a:t>
            </a:r>
          </a:p>
          <a:p>
            <a:pPr marL="891505" indent="-445752" lvl="1">
              <a:lnSpc>
                <a:spcPts val="5780"/>
              </a:lnSpc>
              <a:buFont typeface="Arial"/>
              <a:buChar char="•"/>
            </a:pPr>
            <a:r>
              <a:rPr lang="en-US" sz="4129">
                <a:solidFill>
                  <a:srgbClr val="545454"/>
                </a:solidFill>
                <a:latin typeface="Nunito Bold"/>
              </a:rPr>
              <a:t>Plate Extraction: 94.8% (459 out of 484 detected plates extracted)</a:t>
            </a:r>
          </a:p>
          <a:p>
            <a:pPr marL="891505" indent="-445752" lvl="1">
              <a:lnSpc>
                <a:spcPts val="5780"/>
              </a:lnSpc>
              <a:buFont typeface="Arial"/>
              <a:buChar char="•"/>
            </a:pPr>
            <a:r>
              <a:rPr lang="en-US" sz="4129">
                <a:solidFill>
                  <a:srgbClr val="545454"/>
                </a:solidFill>
                <a:latin typeface="Nunito Bold"/>
              </a:rPr>
              <a:t>Character Segmentation: 98.3% (451 out of 459 extracted plates segmented)</a:t>
            </a:r>
          </a:p>
          <a:p>
            <a:pPr>
              <a:lnSpc>
                <a:spcPts val="5780"/>
              </a:lnSpc>
            </a:pPr>
          </a:p>
        </p:txBody>
      </p:sp>
      <p:sp>
        <p:nvSpPr>
          <p:cNvPr name="Freeform 10" id="10"/>
          <p:cNvSpPr/>
          <p:nvPr/>
        </p:nvSpPr>
        <p:spPr>
          <a:xfrm flipH="false" flipV="false" rot="0">
            <a:off x="-1109662" y="-911620"/>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true" flipV="false" rot="0">
            <a:off x="15561698" y="480251"/>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9960955" y="3169428"/>
            <a:ext cx="7519857" cy="5555294"/>
          </a:xfrm>
          <a:custGeom>
            <a:avLst/>
            <a:gdLst/>
            <a:ahLst/>
            <a:cxnLst/>
            <a:rect r="r" b="b" t="t" l="l"/>
            <a:pathLst>
              <a:path h="5555294" w="7519857">
                <a:moveTo>
                  <a:pt x="0" y="0"/>
                </a:moveTo>
                <a:lnTo>
                  <a:pt x="7519857" y="0"/>
                </a:lnTo>
                <a:lnTo>
                  <a:pt x="7519857" y="5555294"/>
                </a:lnTo>
                <a:lnTo>
                  <a:pt x="0" y="555529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1F2F2"/>
        </a:solidFill>
      </p:bgPr>
    </p:bg>
    <p:spTree>
      <p:nvGrpSpPr>
        <p:cNvPr id="1" name=""/>
        <p:cNvGrpSpPr/>
        <p:nvPr/>
      </p:nvGrpSpPr>
      <p:grpSpPr>
        <a:xfrm>
          <a:off x="0" y="0"/>
          <a:ext cx="0" cy="0"/>
          <a:chOff x="0" y="0"/>
          <a:chExt cx="0" cy="0"/>
        </a:xfrm>
      </p:grpSpPr>
      <p:sp>
        <p:nvSpPr>
          <p:cNvPr name="Freeform 2" id="2"/>
          <p:cNvSpPr/>
          <p:nvPr/>
        </p:nvSpPr>
        <p:spPr>
          <a:xfrm flipH="false" flipV="false" rot="0">
            <a:off x="234423" y="332390"/>
            <a:ext cx="3191942" cy="2118289"/>
          </a:xfrm>
          <a:custGeom>
            <a:avLst/>
            <a:gdLst/>
            <a:ahLst/>
            <a:cxnLst/>
            <a:rect r="r" b="b" t="t" l="l"/>
            <a:pathLst>
              <a:path h="2118289" w="3191942">
                <a:moveTo>
                  <a:pt x="0" y="0"/>
                </a:moveTo>
                <a:lnTo>
                  <a:pt x="3191942" y="0"/>
                </a:lnTo>
                <a:lnTo>
                  <a:pt x="3191942" y="2118289"/>
                </a:lnTo>
                <a:lnTo>
                  <a:pt x="0" y="21182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4840248" y="332390"/>
            <a:ext cx="3191942" cy="2118289"/>
          </a:xfrm>
          <a:custGeom>
            <a:avLst/>
            <a:gdLst/>
            <a:ahLst/>
            <a:cxnLst/>
            <a:rect r="r" b="b" t="t" l="l"/>
            <a:pathLst>
              <a:path h="2118289" w="3191942">
                <a:moveTo>
                  <a:pt x="3191941" y="0"/>
                </a:moveTo>
                <a:lnTo>
                  <a:pt x="0" y="0"/>
                </a:lnTo>
                <a:lnTo>
                  <a:pt x="0" y="2118289"/>
                </a:lnTo>
                <a:lnTo>
                  <a:pt x="3191941" y="2118289"/>
                </a:lnTo>
                <a:lnTo>
                  <a:pt x="3191941"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a:grpSpLocks noChangeAspect="true"/>
          </p:cNvGrpSpPr>
          <p:nvPr/>
        </p:nvGrpSpPr>
        <p:grpSpPr>
          <a:xfrm rot="0">
            <a:off x="3426365" y="3257092"/>
            <a:ext cx="4457811" cy="4690392"/>
            <a:chOff x="0" y="0"/>
            <a:chExt cx="5842000" cy="6146800"/>
          </a:xfrm>
        </p:grpSpPr>
        <p:sp>
          <p:nvSpPr>
            <p:cNvPr name="Freeform 5" id="5"/>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4"/>
              <a:stretch>
                <a:fillRect l="0" t="-24485" r="0" b="-2235"/>
              </a:stretch>
            </a:blipFill>
          </p:spPr>
        </p:sp>
        <p:sp>
          <p:nvSpPr>
            <p:cNvPr name="Freeform 6" id="6"/>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5"/>
              <a:stretch>
                <a:fillRect l="0" t="-286" r="0" b="-286"/>
              </a:stretch>
            </a:blipFill>
          </p:spPr>
        </p:sp>
      </p:grpSp>
      <p:grpSp>
        <p:nvGrpSpPr>
          <p:cNvPr name="Group 7" id="7"/>
          <p:cNvGrpSpPr>
            <a:grpSpLocks noChangeAspect="true"/>
          </p:cNvGrpSpPr>
          <p:nvPr/>
        </p:nvGrpSpPr>
        <p:grpSpPr>
          <a:xfrm rot="0">
            <a:off x="10160925" y="3257092"/>
            <a:ext cx="4457811" cy="4690392"/>
            <a:chOff x="0" y="0"/>
            <a:chExt cx="5842000" cy="6146800"/>
          </a:xfrm>
        </p:grpSpPr>
        <p:sp>
          <p:nvSpPr>
            <p:cNvPr name="Freeform 8" id="8"/>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6"/>
              <a:stretch>
                <a:fillRect l="0" t="-9677" r="0" b="-9677"/>
              </a:stretch>
            </a:blipFill>
          </p:spPr>
        </p:sp>
        <p:sp>
          <p:nvSpPr>
            <p:cNvPr name="Freeform 9" id="9"/>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5"/>
              <a:stretch>
                <a:fillRect l="0" t="-286" r="0" b="-286"/>
              </a:stretch>
            </a:blipFill>
          </p:spPr>
        </p:sp>
      </p:grpSp>
      <p:sp>
        <p:nvSpPr>
          <p:cNvPr name="TextBox 10" id="10"/>
          <p:cNvSpPr txBox="true"/>
          <p:nvPr/>
        </p:nvSpPr>
        <p:spPr>
          <a:xfrm rot="0">
            <a:off x="3613381" y="8176157"/>
            <a:ext cx="4083778" cy="1082143"/>
          </a:xfrm>
          <a:prstGeom prst="rect">
            <a:avLst/>
          </a:prstGeom>
        </p:spPr>
        <p:txBody>
          <a:bodyPr anchor="t" rtlCol="false" tIns="0" lIns="0" bIns="0" rIns="0">
            <a:spAutoFit/>
          </a:bodyPr>
          <a:lstStyle/>
          <a:p>
            <a:pPr algn="ctr">
              <a:lnSpc>
                <a:spcPts val="4404"/>
              </a:lnSpc>
            </a:pPr>
            <a:r>
              <a:rPr lang="en-US" sz="3145">
                <a:solidFill>
                  <a:srgbClr val="0D0F68"/>
                </a:solidFill>
                <a:latin typeface="Roca One Ultra-Bold"/>
              </a:rPr>
              <a:t>PROMI MOJUMDER</a:t>
            </a:r>
          </a:p>
          <a:p>
            <a:pPr algn="ctr">
              <a:lnSpc>
                <a:spcPts val="4404"/>
              </a:lnSpc>
            </a:pPr>
            <a:r>
              <a:rPr lang="en-US" sz="3145">
                <a:solidFill>
                  <a:srgbClr val="0D0F68"/>
                </a:solidFill>
                <a:latin typeface="Roca One Ultra-Bold"/>
              </a:rPr>
              <a:t>REG NO: 2019831038</a:t>
            </a:r>
          </a:p>
        </p:txBody>
      </p:sp>
      <p:sp>
        <p:nvSpPr>
          <p:cNvPr name="TextBox 11" id="11"/>
          <p:cNvSpPr txBox="true"/>
          <p:nvPr/>
        </p:nvSpPr>
        <p:spPr>
          <a:xfrm rot="0">
            <a:off x="9786893" y="8247277"/>
            <a:ext cx="4831843" cy="1011023"/>
          </a:xfrm>
          <a:prstGeom prst="rect">
            <a:avLst/>
          </a:prstGeom>
        </p:spPr>
        <p:txBody>
          <a:bodyPr anchor="t" rtlCol="false" tIns="0" lIns="0" bIns="0" rIns="0">
            <a:spAutoFit/>
          </a:bodyPr>
          <a:lstStyle/>
          <a:p>
            <a:pPr algn="ctr">
              <a:lnSpc>
                <a:spcPts val="4124"/>
              </a:lnSpc>
            </a:pPr>
            <a:r>
              <a:rPr lang="en-US" sz="2945">
                <a:solidFill>
                  <a:srgbClr val="0D0F68"/>
                </a:solidFill>
                <a:latin typeface="Roca One Ultra-Bold"/>
              </a:rPr>
              <a:t>SUMONTA SAHA MRIDUL</a:t>
            </a:r>
          </a:p>
          <a:p>
            <a:pPr algn="ctr">
              <a:lnSpc>
                <a:spcPts val="4124"/>
              </a:lnSpc>
            </a:pPr>
            <a:r>
              <a:rPr lang="en-US" sz="2945">
                <a:solidFill>
                  <a:srgbClr val="0D0F68"/>
                </a:solidFill>
                <a:latin typeface="Roca One Ultra-Bold"/>
              </a:rPr>
              <a:t>REG NO: 2019831056</a:t>
            </a:r>
          </a:p>
        </p:txBody>
      </p:sp>
      <p:sp>
        <p:nvSpPr>
          <p:cNvPr name="TextBox 12" id="12"/>
          <p:cNvSpPr txBox="true"/>
          <p:nvPr/>
        </p:nvSpPr>
        <p:spPr>
          <a:xfrm rot="0">
            <a:off x="4643745" y="1357300"/>
            <a:ext cx="9000510" cy="1352568"/>
          </a:xfrm>
          <a:prstGeom prst="rect">
            <a:avLst/>
          </a:prstGeom>
        </p:spPr>
        <p:txBody>
          <a:bodyPr anchor="t" rtlCol="false" tIns="0" lIns="0" bIns="0" rIns="0">
            <a:spAutoFit/>
          </a:bodyPr>
          <a:lstStyle/>
          <a:p>
            <a:pPr algn="ctr">
              <a:lnSpc>
                <a:spcPts val="10200"/>
              </a:lnSpc>
            </a:pPr>
            <a:r>
              <a:rPr lang="en-US" sz="10000">
                <a:solidFill>
                  <a:srgbClr val="0D0F68"/>
                </a:solidFill>
                <a:latin typeface="Fredoka One"/>
              </a:rPr>
              <a:t>Presented By:</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5219613" y="687305"/>
            <a:ext cx="7934491" cy="1730229"/>
            <a:chOff x="0" y="0"/>
            <a:chExt cx="2089743" cy="455698"/>
          </a:xfrm>
        </p:grpSpPr>
        <p:sp>
          <p:nvSpPr>
            <p:cNvPr name="Freeform 6" id="6"/>
            <p:cNvSpPr/>
            <p:nvPr/>
          </p:nvSpPr>
          <p:spPr>
            <a:xfrm flipH="false" flipV="false" rot="0">
              <a:off x="0" y="0"/>
              <a:ext cx="2089743" cy="455698"/>
            </a:xfrm>
            <a:custGeom>
              <a:avLst/>
              <a:gdLst/>
              <a:ahLst/>
              <a:cxnLst/>
              <a:rect r="r" b="b" t="t" l="l"/>
              <a:pathLst>
                <a:path h="455698" w="2089743">
                  <a:moveTo>
                    <a:pt x="0" y="0"/>
                  </a:moveTo>
                  <a:lnTo>
                    <a:pt x="2089743" y="0"/>
                  </a:lnTo>
                  <a:lnTo>
                    <a:pt x="2089743" y="455698"/>
                  </a:lnTo>
                  <a:lnTo>
                    <a:pt x="0" y="455698"/>
                  </a:lnTo>
                  <a:close/>
                </a:path>
              </a:pathLst>
            </a:custGeom>
            <a:solidFill>
              <a:srgbClr val="DDDEDE"/>
            </a:solidFill>
            <a:ln w="38100">
              <a:solidFill>
                <a:srgbClr val="F1F2F2"/>
              </a:solidFill>
            </a:ln>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109662" y="-911620"/>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15561698" y="480251"/>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5910979" y="1106110"/>
            <a:ext cx="6466041" cy="797369"/>
          </a:xfrm>
          <a:prstGeom prst="rect">
            <a:avLst/>
          </a:prstGeom>
        </p:spPr>
        <p:txBody>
          <a:bodyPr anchor="t" rtlCol="false" tIns="0" lIns="0" bIns="0" rIns="0">
            <a:spAutoFit/>
          </a:bodyPr>
          <a:lstStyle/>
          <a:p>
            <a:pPr algn="ctr">
              <a:lnSpc>
                <a:spcPts val="6450"/>
              </a:lnSpc>
            </a:pPr>
            <a:r>
              <a:rPr lang="en-US" sz="4607">
                <a:solidFill>
                  <a:srgbClr val="0D0F68"/>
                </a:solidFill>
                <a:latin typeface="Fredoka One Bold"/>
              </a:rPr>
              <a:t>ACHIEVED ACCURACY</a:t>
            </a:r>
          </a:p>
        </p:txBody>
      </p:sp>
      <p:sp>
        <p:nvSpPr>
          <p:cNvPr name="TextBox 11" id="11"/>
          <p:cNvSpPr txBox="true"/>
          <p:nvPr/>
        </p:nvSpPr>
        <p:spPr>
          <a:xfrm rot="0">
            <a:off x="1028700" y="3272263"/>
            <a:ext cx="8381826" cy="5093527"/>
          </a:xfrm>
          <a:prstGeom prst="rect">
            <a:avLst/>
          </a:prstGeom>
        </p:spPr>
        <p:txBody>
          <a:bodyPr anchor="t" rtlCol="false" tIns="0" lIns="0" bIns="0" rIns="0">
            <a:spAutoFit/>
          </a:bodyPr>
          <a:lstStyle/>
          <a:p>
            <a:pPr marL="891505" indent="-445752" lvl="1">
              <a:lnSpc>
                <a:spcPts val="5780"/>
              </a:lnSpc>
              <a:buFont typeface="Arial"/>
              <a:buChar char="•"/>
            </a:pPr>
            <a:r>
              <a:rPr lang="en-US" sz="4129">
                <a:solidFill>
                  <a:srgbClr val="545454"/>
                </a:solidFill>
                <a:latin typeface="Nunito Bold"/>
              </a:rPr>
              <a:t>Character Recognition: 97.6% (440 out of 451 segmented plates recognized)</a:t>
            </a:r>
          </a:p>
          <a:p>
            <a:pPr marL="891505" indent="-445752" lvl="1">
              <a:lnSpc>
                <a:spcPts val="5780"/>
              </a:lnSpc>
              <a:buFont typeface="Arial"/>
              <a:buChar char="•"/>
            </a:pPr>
            <a:r>
              <a:rPr lang="en-US" sz="4129">
                <a:solidFill>
                  <a:srgbClr val="545454"/>
                </a:solidFill>
                <a:latin typeface="Nunito Bold"/>
              </a:rPr>
              <a:t>Word Recognition: 98.3%</a:t>
            </a:r>
          </a:p>
          <a:p>
            <a:pPr marL="891505" indent="-445752" lvl="1">
              <a:lnSpc>
                <a:spcPts val="5780"/>
              </a:lnSpc>
              <a:buFont typeface="Arial"/>
              <a:buChar char="•"/>
            </a:pPr>
            <a:r>
              <a:rPr lang="en-US" sz="4129">
                <a:solidFill>
                  <a:srgbClr val="545454"/>
                </a:solidFill>
                <a:latin typeface="Nunito Bold"/>
              </a:rPr>
              <a:t>Letter Recognition: 98.4%</a:t>
            </a:r>
          </a:p>
          <a:p>
            <a:pPr marL="891505" indent="-445752" lvl="1">
              <a:lnSpc>
                <a:spcPts val="5780"/>
              </a:lnSpc>
              <a:buFont typeface="Arial"/>
              <a:buChar char="•"/>
            </a:pPr>
            <a:r>
              <a:rPr lang="en-US" sz="4129">
                <a:solidFill>
                  <a:srgbClr val="545454"/>
                </a:solidFill>
                <a:latin typeface="Nunito Bold"/>
              </a:rPr>
              <a:t>Digit Recognition: 98%</a:t>
            </a:r>
          </a:p>
          <a:p>
            <a:pPr>
              <a:lnSpc>
                <a:spcPts val="5780"/>
              </a:lnSpc>
            </a:pPr>
          </a:p>
        </p:txBody>
      </p:sp>
      <p:sp>
        <p:nvSpPr>
          <p:cNvPr name="Freeform 12" id="12"/>
          <p:cNvSpPr/>
          <p:nvPr/>
        </p:nvSpPr>
        <p:spPr>
          <a:xfrm flipH="false" flipV="false" rot="0">
            <a:off x="10113355" y="3321828"/>
            <a:ext cx="7519857" cy="5555294"/>
          </a:xfrm>
          <a:custGeom>
            <a:avLst/>
            <a:gdLst/>
            <a:ahLst/>
            <a:cxnLst/>
            <a:rect r="r" b="b" t="t" l="l"/>
            <a:pathLst>
              <a:path h="5555294" w="7519857">
                <a:moveTo>
                  <a:pt x="0" y="0"/>
                </a:moveTo>
                <a:lnTo>
                  <a:pt x="7519857" y="0"/>
                </a:lnTo>
                <a:lnTo>
                  <a:pt x="7519857" y="5555294"/>
                </a:lnTo>
                <a:lnTo>
                  <a:pt x="0" y="555529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43137"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5219613" y="687305"/>
            <a:ext cx="7617966" cy="1730229"/>
            <a:chOff x="0" y="0"/>
            <a:chExt cx="2006378" cy="455698"/>
          </a:xfrm>
        </p:grpSpPr>
        <p:sp>
          <p:nvSpPr>
            <p:cNvPr name="Freeform 6" id="6"/>
            <p:cNvSpPr/>
            <p:nvPr/>
          </p:nvSpPr>
          <p:spPr>
            <a:xfrm flipH="false" flipV="false" rot="0">
              <a:off x="0" y="0"/>
              <a:ext cx="2006378" cy="455698"/>
            </a:xfrm>
            <a:custGeom>
              <a:avLst/>
              <a:gdLst/>
              <a:ahLst/>
              <a:cxnLst/>
              <a:rect r="r" b="b" t="t" l="l"/>
              <a:pathLst>
                <a:path h="455698" w="2006378">
                  <a:moveTo>
                    <a:pt x="0" y="0"/>
                  </a:moveTo>
                  <a:lnTo>
                    <a:pt x="2006378" y="0"/>
                  </a:lnTo>
                  <a:lnTo>
                    <a:pt x="2006378" y="455698"/>
                  </a:lnTo>
                  <a:lnTo>
                    <a:pt x="0" y="455698"/>
                  </a:lnTo>
                  <a:close/>
                </a:path>
              </a:pathLst>
            </a:custGeom>
            <a:solidFill>
              <a:srgbClr val="DDDEDE"/>
            </a:solidFill>
            <a:ln w="38100">
              <a:solidFill>
                <a:srgbClr val="F1F2F2"/>
              </a:solidFill>
            </a:ln>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109662" y="-911620"/>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15561698" y="480251"/>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5795575" y="1136767"/>
            <a:ext cx="6466041" cy="794829"/>
          </a:xfrm>
          <a:prstGeom prst="rect">
            <a:avLst/>
          </a:prstGeom>
        </p:spPr>
        <p:txBody>
          <a:bodyPr anchor="t" rtlCol="false" tIns="0" lIns="0" bIns="0" rIns="0">
            <a:spAutoFit/>
          </a:bodyPr>
          <a:lstStyle/>
          <a:p>
            <a:pPr algn="ctr">
              <a:lnSpc>
                <a:spcPts val="6590"/>
              </a:lnSpc>
            </a:pPr>
            <a:r>
              <a:rPr lang="en-US" sz="4707">
                <a:solidFill>
                  <a:srgbClr val="0D0F68"/>
                </a:solidFill>
                <a:latin typeface="Fredoka One Bold"/>
              </a:rPr>
              <a:t>OVERALL ACCURACY</a:t>
            </a:r>
          </a:p>
        </p:txBody>
      </p:sp>
      <p:sp>
        <p:nvSpPr>
          <p:cNvPr name="TextBox 11" id="11"/>
          <p:cNvSpPr txBox="true"/>
          <p:nvPr/>
        </p:nvSpPr>
        <p:spPr>
          <a:xfrm rot="0">
            <a:off x="1028700" y="3391364"/>
            <a:ext cx="8381826" cy="4361783"/>
          </a:xfrm>
          <a:prstGeom prst="rect">
            <a:avLst/>
          </a:prstGeom>
        </p:spPr>
        <p:txBody>
          <a:bodyPr anchor="t" rtlCol="false" tIns="0" lIns="0" bIns="0" rIns="0">
            <a:spAutoFit/>
          </a:bodyPr>
          <a:lstStyle/>
          <a:p>
            <a:pPr marL="891505" indent="-445752" lvl="1">
              <a:lnSpc>
                <a:spcPts val="5780"/>
              </a:lnSpc>
              <a:buFont typeface="Arial"/>
              <a:buChar char="•"/>
            </a:pPr>
            <a:r>
              <a:rPr lang="en-US" sz="4129">
                <a:solidFill>
                  <a:srgbClr val="545454"/>
                </a:solidFill>
                <a:latin typeface="Nunito Bold"/>
              </a:rPr>
              <a:t>Detection Accuracy: 96.8%</a:t>
            </a:r>
          </a:p>
          <a:p>
            <a:pPr marL="891505" indent="-445752" lvl="1">
              <a:lnSpc>
                <a:spcPts val="5780"/>
              </a:lnSpc>
              <a:buFont typeface="Arial"/>
              <a:buChar char="•"/>
            </a:pPr>
            <a:r>
              <a:rPr lang="en-US" sz="4129">
                <a:solidFill>
                  <a:srgbClr val="545454"/>
                </a:solidFill>
                <a:latin typeface="Nunito Bold"/>
              </a:rPr>
              <a:t>Extraction Accuracy: 94.8%</a:t>
            </a:r>
          </a:p>
          <a:p>
            <a:pPr marL="891505" indent="-445752" lvl="1">
              <a:lnSpc>
                <a:spcPts val="5780"/>
              </a:lnSpc>
              <a:buFont typeface="Arial"/>
              <a:buChar char="•"/>
            </a:pPr>
            <a:r>
              <a:rPr lang="en-US" sz="4129">
                <a:solidFill>
                  <a:srgbClr val="545454"/>
                </a:solidFill>
                <a:latin typeface="Nunito Bold"/>
              </a:rPr>
              <a:t>Segmentation Accuracy: 98.3%</a:t>
            </a:r>
          </a:p>
          <a:p>
            <a:pPr marL="891505" indent="-445752" lvl="1">
              <a:lnSpc>
                <a:spcPts val="5780"/>
              </a:lnSpc>
              <a:buFont typeface="Arial"/>
              <a:buChar char="•"/>
            </a:pPr>
            <a:r>
              <a:rPr lang="en-US" sz="4129">
                <a:solidFill>
                  <a:srgbClr val="545454"/>
                </a:solidFill>
                <a:latin typeface="Nunito Bold"/>
              </a:rPr>
              <a:t>Recognition Accuracy: 97.6%</a:t>
            </a:r>
          </a:p>
          <a:p>
            <a:pPr>
              <a:lnSpc>
                <a:spcPts val="5780"/>
              </a:lnSpc>
            </a:pPr>
          </a:p>
        </p:txBody>
      </p:sp>
      <p:sp>
        <p:nvSpPr>
          <p:cNvPr name="Freeform 12" id="12"/>
          <p:cNvSpPr/>
          <p:nvPr/>
        </p:nvSpPr>
        <p:spPr>
          <a:xfrm flipH="false" flipV="false" rot="0">
            <a:off x="10265755" y="3474228"/>
            <a:ext cx="7519857" cy="5555294"/>
          </a:xfrm>
          <a:custGeom>
            <a:avLst/>
            <a:gdLst/>
            <a:ahLst/>
            <a:cxnLst/>
            <a:rect r="r" b="b" t="t" l="l"/>
            <a:pathLst>
              <a:path h="5555294" w="7519857">
                <a:moveTo>
                  <a:pt x="0" y="0"/>
                </a:moveTo>
                <a:lnTo>
                  <a:pt x="7519857" y="0"/>
                </a:lnTo>
                <a:lnTo>
                  <a:pt x="7519857" y="5555294"/>
                </a:lnTo>
                <a:lnTo>
                  <a:pt x="0" y="555529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43137"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3930435" y="480251"/>
            <a:ext cx="10427129" cy="2091750"/>
            <a:chOff x="0" y="0"/>
            <a:chExt cx="2746240" cy="550914"/>
          </a:xfrm>
        </p:grpSpPr>
        <p:sp>
          <p:nvSpPr>
            <p:cNvPr name="Freeform 6" id="6"/>
            <p:cNvSpPr/>
            <p:nvPr/>
          </p:nvSpPr>
          <p:spPr>
            <a:xfrm flipH="false" flipV="false" rot="0">
              <a:off x="0" y="0"/>
              <a:ext cx="2746240" cy="550914"/>
            </a:xfrm>
            <a:custGeom>
              <a:avLst/>
              <a:gdLst/>
              <a:ahLst/>
              <a:cxnLst/>
              <a:rect r="r" b="b" t="t" l="l"/>
              <a:pathLst>
                <a:path h="550914" w="2746240">
                  <a:moveTo>
                    <a:pt x="0" y="0"/>
                  </a:moveTo>
                  <a:lnTo>
                    <a:pt x="2746240" y="0"/>
                  </a:lnTo>
                  <a:lnTo>
                    <a:pt x="2746240" y="550914"/>
                  </a:lnTo>
                  <a:lnTo>
                    <a:pt x="0" y="550914"/>
                  </a:lnTo>
                  <a:close/>
                </a:path>
              </a:pathLst>
            </a:custGeom>
            <a:solidFill>
              <a:srgbClr val="DDDEDE"/>
            </a:solidFill>
            <a:ln w="38100">
              <a:solidFill>
                <a:srgbClr val="F1F2F2"/>
              </a:solidFill>
            </a:ln>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109662" y="-911620"/>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15561698" y="480251"/>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334451" y="3576887"/>
            <a:ext cx="18956902" cy="4918515"/>
          </a:xfrm>
          <a:custGeom>
            <a:avLst/>
            <a:gdLst/>
            <a:ahLst/>
            <a:cxnLst/>
            <a:rect r="r" b="b" t="t" l="l"/>
            <a:pathLst>
              <a:path h="4918515" w="18956902">
                <a:moveTo>
                  <a:pt x="0" y="0"/>
                </a:moveTo>
                <a:lnTo>
                  <a:pt x="18956902" y="0"/>
                </a:lnTo>
                <a:lnTo>
                  <a:pt x="18956902" y="4918515"/>
                </a:lnTo>
                <a:lnTo>
                  <a:pt x="0" y="4918515"/>
                </a:lnTo>
                <a:lnTo>
                  <a:pt x="0" y="0"/>
                </a:lnTo>
                <a:close/>
              </a:path>
            </a:pathLst>
          </a:custGeom>
          <a:blipFill>
            <a:blip r:embed="rId8"/>
            <a:stretch>
              <a:fillRect l="-196" t="-15312" r="-196" b="0"/>
            </a:stretch>
          </a:blipFill>
        </p:spPr>
      </p:sp>
      <p:sp>
        <p:nvSpPr>
          <p:cNvPr name="TextBox 11" id="11"/>
          <p:cNvSpPr txBox="true"/>
          <p:nvPr/>
        </p:nvSpPr>
        <p:spPr>
          <a:xfrm rot="0">
            <a:off x="4252514" y="799524"/>
            <a:ext cx="9576834" cy="1384108"/>
          </a:xfrm>
          <a:prstGeom prst="rect">
            <a:avLst/>
          </a:prstGeom>
        </p:spPr>
        <p:txBody>
          <a:bodyPr anchor="t" rtlCol="false" tIns="0" lIns="0" bIns="0" rIns="0">
            <a:spAutoFit/>
          </a:bodyPr>
          <a:lstStyle/>
          <a:p>
            <a:pPr algn="ctr">
              <a:lnSpc>
                <a:spcPts val="5610"/>
              </a:lnSpc>
            </a:pPr>
            <a:r>
              <a:rPr lang="en-US" sz="4007">
                <a:solidFill>
                  <a:srgbClr val="0D0F68"/>
                </a:solidFill>
                <a:latin typeface="Fredoka One Bold"/>
              </a:rPr>
              <a:t>ACCURACY COMPARISON WITH EXISTING METHODS</a:t>
            </a:r>
          </a:p>
        </p:txBody>
      </p:sp>
      <p:grpSp>
        <p:nvGrpSpPr>
          <p:cNvPr name="Group 12" id="12"/>
          <p:cNvGrpSpPr/>
          <p:nvPr/>
        </p:nvGrpSpPr>
        <p:grpSpPr>
          <a:xfrm rot="0">
            <a:off x="4471899" y="4936808"/>
            <a:ext cx="641032" cy="440055"/>
            <a:chOff x="0" y="0"/>
            <a:chExt cx="854710" cy="586740"/>
          </a:xfrm>
        </p:grpSpPr>
        <p:sp>
          <p:nvSpPr>
            <p:cNvPr name="Freeform 13" id="13"/>
            <p:cNvSpPr/>
            <p:nvPr/>
          </p:nvSpPr>
          <p:spPr>
            <a:xfrm flipH="false" flipV="false" rot="0">
              <a:off x="-31750" y="-10160"/>
              <a:ext cx="900430" cy="642620"/>
            </a:xfrm>
            <a:custGeom>
              <a:avLst/>
              <a:gdLst/>
              <a:ahLst/>
              <a:cxnLst/>
              <a:rect r="r" b="b" t="t" l="l"/>
              <a:pathLst>
                <a:path h="642620" w="900430">
                  <a:moveTo>
                    <a:pt x="82550" y="83820"/>
                  </a:moveTo>
                  <a:cubicBezTo>
                    <a:pt x="584200" y="80010"/>
                    <a:pt x="760730" y="0"/>
                    <a:pt x="826770" y="60960"/>
                  </a:cubicBezTo>
                  <a:cubicBezTo>
                    <a:pt x="900430" y="128270"/>
                    <a:pt x="885190" y="458470"/>
                    <a:pt x="835660" y="518160"/>
                  </a:cubicBezTo>
                  <a:cubicBezTo>
                    <a:pt x="810260" y="548640"/>
                    <a:pt x="772160" y="532130"/>
                    <a:pt x="716280" y="537210"/>
                  </a:cubicBezTo>
                  <a:cubicBezTo>
                    <a:pt x="589280" y="548640"/>
                    <a:pt x="180340" y="642620"/>
                    <a:pt x="82550" y="546100"/>
                  </a:cubicBezTo>
                  <a:cubicBezTo>
                    <a:pt x="0" y="463550"/>
                    <a:pt x="82550" y="83820"/>
                    <a:pt x="82550" y="83820"/>
                  </a:cubicBezTo>
                </a:path>
              </a:pathLst>
            </a:custGeom>
            <a:solidFill>
              <a:srgbClr val="FFF234">
                <a:alpha val="49804"/>
              </a:srgbClr>
            </a:solidFill>
            <a:ln>
              <a:noFill/>
            </a:ln>
          </p:spPr>
        </p:sp>
      </p:grpSp>
      <p:grpSp>
        <p:nvGrpSpPr>
          <p:cNvPr name="Group 14" id="14"/>
          <p:cNvGrpSpPr/>
          <p:nvPr/>
        </p:nvGrpSpPr>
        <p:grpSpPr>
          <a:xfrm rot="0">
            <a:off x="5988523" y="4908232"/>
            <a:ext cx="879157" cy="504825"/>
            <a:chOff x="0" y="0"/>
            <a:chExt cx="1172210" cy="673100"/>
          </a:xfrm>
        </p:grpSpPr>
        <p:sp>
          <p:nvSpPr>
            <p:cNvPr name="Freeform 15" id="15"/>
            <p:cNvSpPr/>
            <p:nvPr/>
          </p:nvSpPr>
          <p:spPr>
            <a:xfrm flipH="false" flipV="false" rot="0">
              <a:off x="50800" y="-15240"/>
              <a:ext cx="1146810" cy="664210"/>
            </a:xfrm>
            <a:custGeom>
              <a:avLst/>
              <a:gdLst/>
              <a:ahLst/>
              <a:cxnLst/>
              <a:rect r="r" b="b" t="t" l="l"/>
              <a:pathLst>
                <a:path h="664210" w="1146810">
                  <a:moveTo>
                    <a:pt x="0" y="193040"/>
                  </a:moveTo>
                  <a:cubicBezTo>
                    <a:pt x="317500" y="111760"/>
                    <a:pt x="539750" y="77470"/>
                    <a:pt x="695960" y="66040"/>
                  </a:cubicBezTo>
                  <a:cubicBezTo>
                    <a:pt x="829310" y="55880"/>
                    <a:pt x="1004570" y="0"/>
                    <a:pt x="1070610" y="66040"/>
                  </a:cubicBezTo>
                  <a:cubicBezTo>
                    <a:pt x="1143000" y="138430"/>
                    <a:pt x="1146810" y="447040"/>
                    <a:pt x="1070610" y="523240"/>
                  </a:cubicBezTo>
                  <a:cubicBezTo>
                    <a:pt x="993140" y="600710"/>
                    <a:pt x="736600" y="509270"/>
                    <a:pt x="599440" y="523240"/>
                  </a:cubicBezTo>
                  <a:cubicBezTo>
                    <a:pt x="492760" y="533400"/>
                    <a:pt x="400050" y="557530"/>
                    <a:pt x="316230" y="579120"/>
                  </a:cubicBezTo>
                  <a:cubicBezTo>
                    <a:pt x="246380" y="596900"/>
                    <a:pt x="176530" y="664210"/>
                    <a:pt x="127000" y="637540"/>
                  </a:cubicBezTo>
                  <a:cubicBezTo>
                    <a:pt x="52070" y="596900"/>
                    <a:pt x="0" y="193040"/>
                    <a:pt x="0" y="193040"/>
                  </a:cubicBezTo>
                </a:path>
              </a:pathLst>
            </a:custGeom>
            <a:solidFill>
              <a:srgbClr val="FFF234">
                <a:alpha val="49804"/>
              </a:srgbClr>
            </a:solidFill>
            <a:ln>
              <a:noFill/>
            </a:ln>
          </p:spPr>
        </p:sp>
      </p:grpSp>
      <p:grpSp>
        <p:nvGrpSpPr>
          <p:cNvPr name="Group 16" id="16"/>
          <p:cNvGrpSpPr/>
          <p:nvPr/>
        </p:nvGrpSpPr>
        <p:grpSpPr>
          <a:xfrm rot="0">
            <a:off x="7454221" y="4916329"/>
            <a:ext cx="986790" cy="454343"/>
            <a:chOff x="0" y="0"/>
            <a:chExt cx="1315720" cy="605790"/>
          </a:xfrm>
        </p:grpSpPr>
        <p:sp>
          <p:nvSpPr>
            <p:cNvPr name="Freeform 17" id="17"/>
            <p:cNvSpPr/>
            <p:nvPr/>
          </p:nvSpPr>
          <p:spPr>
            <a:xfrm flipH="false" flipV="false" rot="0">
              <a:off x="50800" y="-67310"/>
              <a:ext cx="1301750" cy="684530"/>
            </a:xfrm>
            <a:custGeom>
              <a:avLst/>
              <a:gdLst/>
              <a:ahLst/>
              <a:cxnLst/>
              <a:rect r="r" b="b" t="t" l="l"/>
              <a:pathLst>
                <a:path h="684530" w="1301750">
                  <a:moveTo>
                    <a:pt x="0" y="168910"/>
                  </a:moveTo>
                  <a:cubicBezTo>
                    <a:pt x="605790" y="102870"/>
                    <a:pt x="1096010" y="0"/>
                    <a:pt x="1214120" y="118110"/>
                  </a:cubicBezTo>
                  <a:cubicBezTo>
                    <a:pt x="1301750" y="205740"/>
                    <a:pt x="1299210" y="490220"/>
                    <a:pt x="1214120" y="575310"/>
                  </a:cubicBezTo>
                  <a:cubicBezTo>
                    <a:pt x="1104900" y="684530"/>
                    <a:pt x="652780" y="568960"/>
                    <a:pt x="473710" y="575310"/>
                  </a:cubicBezTo>
                  <a:cubicBezTo>
                    <a:pt x="370840" y="579120"/>
                    <a:pt x="302260" y="581660"/>
                    <a:pt x="231140" y="591820"/>
                  </a:cubicBezTo>
                  <a:cubicBezTo>
                    <a:pt x="175260" y="599440"/>
                    <a:pt x="119380" y="647700"/>
                    <a:pt x="82550" y="622300"/>
                  </a:cubicBezTo>
                  <a:cubicBezTo>
                    <a:pt x="17780" y="577850"/>
                    <a:pt x="0" y="168910"/>
                    <a:pt x="0" y="168910"/>
                  </a:cubicBezTo>
                </a:path>
              </a:pathLst>
            </a:custGeom>
            <a:solidFill>
              <a:srgbClr val="FFF234">
                <a:alpha val="49804"/>
              </a:srgbClr>
            </a:solidFill>
            <a:ln>
              <a:noFill/>
            </a:ln>
          </p:spPr>
        </p:sp>
      </p:grpSp>
      <p:grpSp>
        <p:nvGrpSpPr>
          <p:cNvPr name="Group 18" id="18"/>
          <p:cNvGrpSpPr/>
          <p:nvPr/>
        </p:nvGrpSpPr>
        <p:grpSpPr>
          <a:xfrm rot="0">
            <a:off x="9031561" y="4925854"/>
            <a:ext cx="632460" cy="469582"/>
            <a:chOff x="0" y="0"/>
            <a:chExt cx="843280" cy="626110"/>
          </a:xfrm>
        </p:grpSpPr>
        <p:sp>
          <p:nvSpPr>
            <p:cNvPr name="Freeform 19" id="19"/>
            <p:cNvSpPr/>
            <p:nvPr/>
          </p:nvSpPr>
          <p:spPr>
            <a:xfrm flipH="false" flipV="false" rot="0">
              <a:off x="-10160" y="50800"/>
              <a:ext cx="868680" cy="581660"/>
            </a:xfrm>
            <a:custGeom>
              <a:avLst/>
              <a:gdLst/>
              <a:ahLst/>
              <a:cxnLst/>
              <a:rect r="r" b="b" t="t" l="l"/>
              <a:pathLst>
                <a:path h="581660" w="868680">
                  <a:moveTo>
                    <a:pt x="143510" y="0"/>
                  </a:moveTo>
                  <a:cubicBezTo>
                    <a:pt x="693420" y="69850"/>
                    <a:pt x="765810" y="29210"/>
                    <a:pt x="802640" y="67310"/>
                  </a:cubicBezTo>
                  <a:cubicBezTo>
                    <a:pt x="861060" y="128270"/>
                    <a:pt x="868680" y="457200"/>
                    <a:pt x="798830" y="524510"/>
                  </a:cubicBezTo>
                  <a:cubicBezTo>
                    <a:pt x="739140" y="581660"/>
                    <a:pt x="586740" y="525780"/>
                    <a:pt x="472440" y="515620"/>
                  </a:cubicBezTo>
                  <a:cubicBezTo>
                    <a:pt x="342900" y="504190"/>
                    <a:pt x="118110" y="534670"/>
                    <a:pt x="60960" y="454660"/>
                  </a:cubicBezTo>
                  <a:cubicBezTo>
                    <a:pt x="0" y="369570"/>
                    <a:pt x="143510" y="0"/>
                    <a:pt x="143510" y="0"/>
                  </a:cubicBezTo>
                </a:path>
              </a:pathLst>
            </a:custGeom>
            <a:solidFill>
              <a:srgbClr val="FFF234">
                <a:alpha val="49804"/>
              </a:srgbClr>
            </a:solidFill>
            <a:ln>
              <a:noFill/>
            </a:ln>
          </p:spPr>
        </p:sp>
      </p:grpSp>
      <p:grpSp>
        <p:nvGrpSpPr>
          <p:cNvPr name="Group 20" id="20"/>
          <p:cNvGrpSpPr/>
          <p:nvPr/>
        </p:nvGrpSpPr>
        <p:grpSpPr>
          <a:xfrm rot="0">
            <a:off x="10902293" y="4913471"/>
            <a:ext cx="890588" cy="486728"/>
            <a:chOff x="0" y="0"/>
            <a:chExt cx="1187450" cy="648970"/>
          </a:xfrm>
        </p:grpSpPr>
        <p:sp>
          <p:nvSpPr>
            <p:cNvPr name="Freeform 21" id="21"/>
            <p:cNvSpPr/>
            <p:nvPr/>
          </p:nvSpPr>
          <p:spPr>
            <a:xfrm flipH="false" flipV="false" rot="0">
              <a:off x="-15240" y="50800"/>
              <a:ext cx="1207770" cy="582930"/>
            </a:xfrm>
            <a:custGeom>
              <a:avLst/>
              <a:gdLst/>
              <a:ahLst/>
              <a:cxnLst/>
              <a:rect r="r" b="b" t="t" l="l"/>
              <a:pathLst>
                <a:path h="582930" w="1207770">
                  <a:moveTo>
                    <a:pt x="142240" y="0"/>
                  </a:moveTo>
                  <a:cubicBezTo>
                    <a:pt x="770890" y="87630"/>
                    <a:pt x="843280" y="93980"/>
                    <a:pt x="913130" y="91440"/>
                  </a:cubicBezTo>
                  <a:cubicBezTo>
                    <a:pt x="970280" y="90170"/>
                    <a:pt x="1029970" y="45720"/>
                    <a:pt x="1068070" y="73660"/>
                  </a:cubicBezTo>
                  <a:cubicBezTo>
                    <a:pt x="1134110" y="121920"/>
                    <a:pt x="1207770" y="450850"/>
                    <a:pt x="1151890" y="523240"/>
                  </a:cubicBezTo>
                  <a:cubicBezTo>
                    <a:pt x="1106170" y="582930"/>
                    <a:pt x="939800" y="547370"/>
                    <a:pt x="843280" y="547370"/>
                  </a:cubicBezTo>
                  <a:cubicBezTo>
                    <a:pt x="759460" y="547370"/>
                    <a:pt x="702310" y="541020"/>
                    <a:pt x="607060" y="530860"/>
                  </a:cubicBezTo>
                  <a:cubicBezTo>
                    <a:pt x="463550" y="515620"/>
                    <a:pt x="138430" y="553720"/>
                    <a:pt x="66040" y="455930"/>
                  </a:cubicBezTo>
                  <a:cubicBezTo>
                    <a:pt x="0" y="365760"/>
                    <a:pt x="142240" y="0"/>
                    <a:pt x="142240" y="0"/>
                  </a:cubicBezTo>
                </a:path>
              </a:pathLst>
            </a:custGeom>
            <a:solidFill>
              <a:srgbClr val="FFF234">
                <a:alpha val="49804"/>
              </a:srgbClr>
            </a:solidFill>
            <a:ln>
              <a:noFill/>
            </a:ln>
          </p:spPr>
        </p:sp>
      </p:grpSp>
      <p:grpSp>
        <p:nvGrpSpPr>
          <p:cNvPr name="Group 22" id="22"/>
          <p:cNvGrpSpPr/>
          <p:nvPr/>
        </p:nvGrpSpPr>
        <p:grpSpPr>
          <a:xfrm rot="0">
            <a:off x="12669180" y="4908232"/>
            <a:ext cx="798195" cy="435293"/>
            <a:chOff x="0" y="0"/>
            <a:chExt cx="1064260" cy="580390"/>
          </a:xfrm>
        </p:grpSpPr>
        <p:sp>
          <p:nvSpPr>
            <p:cNvPr name="Freeform 23" id="23"/>
            <p:cNvSpPr/>
            <p:nvPr/>
          </p:nvSpPr>
          <p:spPr>
            <a:xfrm flipH="false" flipV="false" rot="0">
              <a:off x="-12700" y="50800"/>
              <a:ext cx="1054100" cy="506730"/>
            </a:xfrm>
            <a:custGeom>
              <a:avLst/>
              <a:gdLst/>
              <a:ahLst/>
              <a:cxnLst/>
              <a:rect r="r" b="b" t="t" l="l"/>
              <a:pathLst>
                <a:path h="506730" w="1054100">
                  <a:moveTo>
                    <a:pt x="63500" y="0"/>
                  </a:moveTo>
                  <a:cubicBezTo>
                    <a:pt x="880110" y="26670"/>
                    <a:pt x="838200" y="15240"/>
                    <a:pt x="830580" y="26670"/>
                  </a:cubicBezTo>
                  <a:cubicBezTo>
                    <a:pt x="808990" y="62230"/>
                    <a:pt x="1054100" y="375920"/>
                    <a:pt x="1026160" y="439420"/>
                  </a:cubicBezTo>
                  <a:cubicBezTo>
                    <a:pt x="1010920" y="473710"/>
                    <a:pt x="956310" y="471170"/>
                    <a:pt x="896620" y="478790"/>
                  </a:cubicBezTo>
                  <a:cubicBezTo>
                    <a:pt x="770890" y="495300"/>
                    <a:pt x="448310" y="458470"/>
                    <a:pt x="294640" y="457200"/>
                  </a:cubicBezTo>
                  <a:cubicBezTo>
                    <a:pt x="199390" y="455930"/>
                    <a:pt x="109220" y="506730"/>
                    <a:pt x="63500" y="462280"/>
                  </a:cubicBezTo>
                  <a:cubicBezTo>
                    <a:pt x="0" y="400050"/>
                    <a:pt x="63500" y="0"/>
                    <a:pt x="63500" y="0"/>
                  </a:cubicBezTo>
                </a:path>
              </a:pathLst>
            </a:custGeom>
            <a:solidFill>
              <a:srgbClr val="FFF234">
                <a:alpha val="49804"/>
              </a:srgbClr>
            </a:solidFill>
            <a:ln>
              <a:noFill/>
            </a:ln>
          </p:spPr>
        </p:sp>
      </p:grpSp>
      <p:grpSp>
        <p:nvGrpSpPr>
          <p:cNvPr name="Group 24" id="24"/>
          <p:cNvGrpSpPr/>
          <p:nvPr/>
        </p:nvGrpSpPr>
        <p:grpSpPr>
          <a:xfrm rot="0">
            <a:off x="15260866" y="4959668"/>
            <a:ext cx="869632" cy="453390"/>
            <a:chOff x="0" y="0"/>
            <a:chExt cx="1159510" cy="604520"/>
          </a:xfrm>
        </p:grpSpPr>
        <p:sp>
          <p:nvSpPr>
            <p:cNvPr name="Freeform 25" id="25"/>
            <p:cNvSpPr/>
            <p:nvPr/>
          </p:nvSpPr>
          <p:spPr>
            <a:xfrm flipH="false" flipV="false" rot="0">
              <a:off x="-20320" y="19050"/>
              <a:ext cx="1206500" cy="612140"/>
            </a:xfrm>
            <a:custGeom>
              <a:avLst/>
              <a:gdLst/>
              <a:ahLst/>
              <a:cxnLst/>
              <a:rect r="r" b="b" t="t" l="l"/>
              <a:pathLst>
                <a:path h="612140" w="1206500">
                  <a:moveTo>
                    <a:pt x="125730" y="31750"/>
                  </a:moveTo>
                  <a:cubicBezTo>
                    <a:pt x="828040" y="80010"/>
                    <a:pt x="1052830" y="0"/>
                    <a:pt x="1129030" y="77470"/>
                  </a:cubicBezTo>
                  <a:cubicBezTo>
                    <a:pt x="1205230" y="154940"/>
                    <a:pt x="1206500" y="458470"/>
                    <a:pt x="1129030" y="534670"/>
                  </a:cubicBezTo>
                  <a:cubicBezTo>
                    <a:pt x="1050290" y="612140"/>
                    <a:pt x="821690" y="537210"/>
                    <a:pt x="655320" y="530860"/>
                  </a:cubicBezTo>
                  <a:cubicBezTo>
                    <a:pt x="471170" y="523240"/>
                    <a:pt x="152400" y="588010"/>
                    <a:pt x="71120" y="490220"/>
                  </a:cubicBezTo>
                  <a:cubicBezTo>
                    <a:pt x="0" y="403860"/>
                    <a:pt x="125730" y="31750"/>
                    <a:pt x="125730" y="31750"/>
                  </a:cubicBezTo>
                </a:path>
              </a:pathLst>
            </a:custGeom>
            <a:solidFill>
              <a:srgbClr val="FFF234">
                <a:alpha val="49804"/>
              </a:srgbClr>
            </a:solidFill>
            <a:ln>
              <a:noFill/>
            </a:ln>
          </p:spPr>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452123" y="2957390"/>
            <a:ext cx="15383753" cy="2637935"/>
            <a:chOff x="0" y="0"/>
            <a:chExt cx="4051688" cy="694765"/>
          </a:xfrm>
        </p:grpSpPr>
        <p:sp>
          <p:nvSpPr>
            <p:cNvPr name="Freeform 6" id="6"/>
            <p:cNvSpPr/>
            <p:nvPr/>
          </p:nvSpPr>
          <p:spPr>
            <a:xfrm flipH="false" flipV="false" rot="0">
              <a:off x="0" y="0"/>
              <a:ext cx="4051688" cy="694765"/>
            </a:xfrm>
            <a:custGeom>
              <a:avLst/>
              <a:gdLst/>
              <a:ahLst/>
              <a:cxnLst/>
              <a:rect r="r" b="b" t="t" l="l"/>
              <a:pathLst>
                <a:path h="694765" w="4051688">
                  <a:moveTo>
                    <a:pt x="0" y="0"/>
                  </a:moveTo>
                  <a:lnTo>
                    <a:pt x="4051688" y="0"/>
                  </a:lnTo>
                  <a:lnTo>
                    <a:pt x="4051688" y="694765"/>
                  </a:lnTo>
                  <a:lnTo>
                    <a:pt x="0" y="694765"/>
                  </a:lnTo>
                  <a:close/>
                </a:path>
              </a:pathLst>
            </a:custGeom>
            <a:solidFill>
              <a:srgbClr val="F1F2F2"/>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139012" y="687305"/>
            <a:ext cx="8009976" cy="1730229"/>
            <a:chOff x="0" y="0"/>
            <a:chExt cx="2109623" cy="455698"/>
          </a:xfrm>
        </p:grpSpPr>
        <p:sp>
          <p:nvSpPr>
            <p:cNvPr name="Freeform 9" id="9"/>
            <p:cNvSpPr/>
            <p:nvPr/>
          </p:nvSpPr>
          <p:spPr>
            <a:xfrm flipH="false" flipV="false" rot="0">
              <a:off x="0" y="0"/>
              <a:ext cx="2109623" cy="455698"/>
            </a:xfrm>
            <a:custGeom>
              <a:avLst/>
              <a:gdLst/>
              <a:ahLst/>
              <a:cxnLst/>
              <a:rect r="r" b="b" t="t" l="l"/>
              <a:pathLst>
                <a:path h="455698" w="2109623">
                  <a:moveTo>
                    <a:pt x="0" y="0"/>
                  </a:moveTo>
                  <a:lnTo>
                    <a:pt x="2109623" y="0"/>
                  </a:lnTo>
                  <a:lnTo>
                    <a:pt x="2109623" y="455698"/>
                  </a:lnTo>
                  <a:lnTo>
                    <a:pt x="0" y="455698"/>
                  </a:lnTo>
                  <a:close/>
                </a:path>
              </a:pathLst>
            </a:custGeom>
            <a:solidFill>
              <a:srgbClr val="DDDEDE"/>
            </a:solidFill>
            <a:ln w="38100">
              <a:solidFill>
                <a:srgbClr val="F1F2F2"/>
              </a:solidFill>
            </a:ln>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true" flipV="false" rot="-1536545">
            <a:off x="16487867" y="-61854"/>
            <a:ext cx="2537840" cy="2297899"/>
          </a:xfrm>
          <a:custGeom>
            <a:avLst/>
            <a:gdLst/>
            <a:ahLst/>
            <a:cxnLst/>
            <a:rect r="r" b="b" t="t" l="l"/>
            <a:pathLst>
              <a:path h="2297899" w="2537840">
                <a:moveTo>
                  <a:pt x="2537840" y="0"/>
                </a:moveTo>
                <a:lnTo>
                  <a:pt x="0" y="0"/>
                </a:lnTo>
                <a:lnTo>
                  <a:pt x="0" y="2297898"/>
                </a:lnTo>
                <a:lnTo>
                  <a:pt x="2537840" y="2297898"/>
                </a:lnTo>
                <a:lnTo>
                  <a:pt x="253784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4543721" y="904875"/>
            <a:ext cx="9200557" cy="1125781"/>
          </a:xfrm>
          <a:prstGeom prst="rect">
            <a:avLst/>
          </a:prstGeom>
        </p:spPr>
        <p:txBody>
          <a:bodyPr anchor="t" rtlCol="false" tIns="0" lIns="0" bIns="0" rIns="0">
            <a:spAutoFit/>
          </a:bodyPr>
          <a:lstStyle/>
          <a:p>
            <a:pPr algn="ctr">
              <a:lnSpc>
                <a:spcPts val="9250"/>
              </a:lnSpc>
            </a:pPr>
            <a:r>
              <a:rPr lang="en-US" sz="6607">
                <a:solidFill>
                  <a:srgbClr val="0D0F68"/>
                </a:solidFill>
                <a:latin typeface="Fredoka One Bold"/>
              </a:rPr>
              <a:t>LIMITATIONS</a:t>
            </a:r>
          </a:p>
        </p:txBody>
      </p:sp>
      <p:sp>
        <p:nvSpPr>
          <p:cNvPr name="TextBox 13" id="13"/>
          <p:cNvSpPr txBox="true"/>
          <p:nvPr/>
        </p:nvSpPr>
        <p:spPr>
          <a:xfrm rot="0">
            <a:off x="7367732" y="3334970"/>
            <a:ext cx="9104784" cy="1825625"/>
          </a:xfrm>
          <a:prstGeom prst="rect">
            <a:avLst/>
          </a:prstGeom>
        </p:spPr>
        <p:txBody>
          <a:bodyPr anchor="t" rtlCol="false" tIns="0" lIns="0" bIns="0" rIns="0">
            <a:spAutoFit/>
          </a:bodyPr>
          <a:lstStyle/>
          <a:p>
            <a:pPr>
              <a:lnSpc>
                <a:spcPts val="4899"/>
              </a:lnSpc>
            </a:pPr>
            <a:r>
              <a:rPr lang="en-US" sz="3499">
                <a:solidFill>
                  <a:srgbClr val="545454"/>
                </a:solidFill>
                <a:latin typeface="Nunito Bold"/>
              </a:rPr>
              <a:t>The system can correct tilts of up to 45 degrees; beyond that, it cannot process the image</a:t>
            </a:r>
          </a:p>
        </p:txBody>
      </p:sp>
      <p:grpSp>
        <p:nvGrpSpPr>
          <p:cNvPr name="Group 14" id="14"/>
          <p:cNvGrpSpPr/>
          <p:nvPr/>
        </p:nvGrpSpPr>
        <p:grpSpPr>
          <a:xfrm rot="0">
            <a:off x="1452123" y="5879245"/>
            <a:ext cx="15383753" cy="3125261"/>
            <a:chOff x="0" y="0"/>
            <a:chExt cx="4051688" cy="823114"/>
          </a:xfrm>
        </p:grpSpPr>
        <p:sp>
          <p:nvSpPr>
            <p:cNvPr name="Freeform 15" id="15"/>
            <p:cNvSpPr/>
            <p:nvPr/>
          </p:nvSpPr>
          <p:spPr>
            <a:xfrm flipH="false" flipV="false" rot="0">
              <a:off x="0" y="0"/>
              <a:ext cx="4051688" cy="823114"/>
            </a:xfrm>
            <a:custGeom>
              <a:avLst/>
              <a:gdLst/>
              <a:ahLst/>
              <a:cxnLst/>
              <a:rect r="r" b="b" t="t" l="l"/>
              <a:pathLst>
                <a:path h="823114" w="4051688">
                  <a:moveTo>
                    <a:pt x="0" y="0"/>
                  </a:moveTo>
                  <a:lnTo>
                    <a:pt x="4051688" y="0"/>
                  </a:lnTo>
                  <a:lnTo>
                    <a:pt x="4051688" y="823114"/>
                  </a:lnTo>
                  <a:lnTo>
                    <a:pt x="0" y="823114"/>
                  </a:lnTo>
                  <a:close/>
                </a:path>
              </a:pathLst>
            </a:custGeom>
            <a:solidFill>
              <a:srgbClr val="F1F2F2"/>
            </a:solidFill>
          </p:spPr>
        </p:sp>
        <p:sp>
          <p:nvSpPr>
            <p:cNvPr name="TextBox 16" id="16"/>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17" id="17"/>
          <p:cNvSpPr txBox="true"/>
          <p:nvPr/>
        </p:nvSpPr>
        <p:spPr>
          <a:xfrm rot="0">
            <a:off x="1839883" y="3537853"/>
            <a:ext cx="4156254" cy="1313180"/>
          </a:xfrm>
          <a:prstGeom prst="rect">
            <a:avLst/>
          </a:prstGeom>
        </p:spPr>
        <p:txBody>
          <a:bodyPr anchor="t" rtlCol="false" tIns="0" lIns="0" bIns="0" rIns="0">
            <a:spAutoFit/>
          </a:bodyPr>
          <a:lstStyle/>
          <a:p>
            <a:pPr>
              <a:lnSpc>
                <a:spcPts val="5320"/>
              </a:lnSpc>
            </a:pPr>
            <a:r>
              <a:rPr lang="en-US" sz="3800">
                <a:solidFill>
                  <a:srgbClr val="0D0F68"/>
                </a:solidFill>
                <a:latin typeface="Fredoka One"/>
              </a:rPr>
              <a:t>TILT ANGLE HANDLING</a:t>
            </a:r>
          </a:p>
        </p:txBody>
      </p:sp>
      <p:sp>
        <p:nvSpPr>
          <p:cNvPr name="AutoShape 18" id="18"/>
          <p:cNvSpPr/>
          <p:nvPr/>
        </p:nvSpPr>
        <p:spPr>
          <a:xfrm rot="-5369237">
            <a:off x="5617498" y="4209683"/>
            <a:ext cx="2128873" cy="0"/>
          </a:xfrm>
          <a:prstGeom prst="line">
            <a:avLst/>
          </a:prstGeom>
          <a:ln cap="flat" w="133350">
            <a:solidFill>
              <a:srgbClr val="DDDEDE"/>
            </a:solidFill>
            <a:prstDash val="solid"/>
            <a:headEnd type="none" len="sm" w="sm"/>
            <a:tailEnd type="none" len="sm" w="sm"/>
          </a:ln>
        </p:spPr>
      </p:sp>
      <p:sp>
        <p:nvSpPr>
          <p:cNvPr name="AutoShape 19" id="19"/>
          <p:cNvSpPr/>
          <p:nvPr/>
        </p:nvSpPr>
        <p:spPr>
          <a:xfrm rot="-5369237">
            <a:off x="5617498" y="7131538"/>
            <a:ext cx="2128873" cy="0"/>
          </a:xfrm>
          <a:prstGeom prst="line">
            <a:avLst/>
          </a:prstGeom>
          <a:ln cap="flat" w="133350">
            <a:solidFill>
              <a:srgbClr val="DDDEDE"/>
            </a:solidFill>
            <a:prstDash val="solid"/>
            <a:headEnd type="none" len="sm" w="sm"/>
            <a:tailEnd type="none" len="sm" w="sm"/>
          </a:ln>
        </p:spPr>
      </p:sp>
      <p:sp>
        <p:nvSpPr>
          <p:cNvPr name="Freeform 20" id="20"/>
          <p:cNvSpPr/>
          <p:nvPr/>
        </p:nvSpPr>
        <p:spPr>
          <a:xfrm flipH="true" flipV="false" rot="9999176">
            <a:off x="-1316676" y="1716564"/>
            <a:ext cx="2537840" cy="2297899"/>
          </a:xfrm>
          <a:custGeom>
            <a:avLst/>
            <a:gdLst/>
            <a:ahLst/>
            <a:cxnLst/>
            <a:rect r="r" b="b" t="t" l="l"/>
            <a:pathLst>
              <a:path h="2297899" w="2537840">
                <a:moveTo>
                  <a:pt x="2537840" y="0"/>
                </a:moveTo>
                <a:lnTo>
                  <a:pt x="0" y="0"/>
                </a:lnTo>
                <a:lnTo>
                  <a:pt x="0" y="2297898"/>
                </a:lnTo>
                <a:lnTo>
                  <a:pt x="2537840" y="2297898"/>
                </a:lnTo>
                <a:lnTo>
                  <a:pt x="253784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1" id="21"/>
          <p:cNvSpPr txBox="true"/>
          <p:nvPr/>
        </p:nvSpPr>
        <p:spPr>
          <a:xfrm rot="0">
            <a:off x="1839883" y="6836898"/>
            <a:ext cx="4156254" cy="646430"/>
          </a:xfrm>
          <a:prstGeom prst="rect">
            <a:avLst/>
          </a:prstGeom>
        </p:spPr>
        <p:txBody>
          <a:bodyPr anchor="t" rtlCol="false" tIns="0" lIns="0" bIns="0" rIns="0">
            <a:spAutoFit/>
          </a:bodyPr>
          <a:lstStyle/>
          <a:p>
            <a:pPr>
              <a:lnSpc>
                <a:spcPts val="5320"/>
              </a:lnSpc>
            </a:pPr>
            <a:r>
              <a:rPr lang="en-US" sz="3800">
                <a:solidFill>
                  <a:srgbClr val="0D0F68"/>
                </a:solidFill>
                <a:latin typeface="Fredoka One"/>
              </a:rPr>
              <a:t>IMAGE QUALITY</a:t>
            </a:r>
          </a:p>
        </p:txBody>
      </p:sp>
      <p:sp>
        <p:nvSpPr>
          <p:cNvPr name="TextBox 22" id="22"/>
          <p:cNvSpPr txBox="true"/>
          <p:nvPr/>
        </p:nvSpPr>
        <p:spPr>
          <a:xfrm rot="0">
            <a:off x="7367732" y="6190925"/>
            <a:ext cx="9104784" cy="2444750"/>
          </a:xfrm>
          <a:prstGeom prst="rect">
            <a:avLst/>
          </a:prstGeom>
        </p:spPr>
        <p:txBody>
          <a:bodyPr anchor="t" rtlCol="false" tIns="0" lIns="0" bIns="0" rIns="0">
            <a:spAutoFit/>
          </a:bodyPr>
          <a:lstStyle/>
          <a:p>
            <a:pPr>
              <a:lnSpc>
                <a:spcPts val="4899"/>
              </a:lnSpc>
            </a:pPr>
            <a:r>
              <a:rPr lang="en-US" sz="3499">
                <a:solidFill>
                  <a:srgbClr val="545454"/>
                </a:solidFill>
                <a:latin typeface="Nunito Bold"/>
              </a:rPr>
              <a:t>The system may fail when the input image is too blurry, features excessive noise in the background, has very low resolution, or if the number plate is damaged.</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452123" y="2957390"/>
            <a:ext cx="16304664" cy="2637935"/>
            <a:chOff x="0" y="0"/>
            <a:chExt cx="4294232" cy="694765"/>
          </a:xfrm>
        </p:grpSpPr>
        <p:sp>
          <p:nvSpPr>
            <p:cNvPr name="Freeform 6" id="6"/>
            <p:cNvSpPr/>
            <p:nvPr/>
          </p:nvSpPr>
          <p:spPr>
            <a:xfrm flipH="false" flipV="false" rot="0">
              <a:off x="0" y="0"/>
              <a:ext cx="4294232" cy="694765"/>
            </a:xfrm>
            <a:custGeom>
              <a:avLst/>
              <a:gdLst/>
              <a:ahLst/>
              <a:cxnLst/>
              <a:rect r="r" b="b" t="t" l="l"/>
              <a:pathLst>
                <a:path h="694765" w="4294232">
                  <a:moveTo>
                    <a:pt x="0" y="0"/>
                  </a:moveTo>
                  <a:lnTo>
                    <a:pt x="4294232" y="0"/>
                  </a:lnTo>
                  <a:lnTo>
                    <a:pt x="4294232" y="694765"/>
                  </a:lnTo>
                  <a:lnTo>
                    <a:pt x="0" y="694765"/>
                  </a:lnTo>
                  <a:close/>
                </a:path>
              </a:pathLst>
            </a:custGeom>
            <a:solidFill>
              <a:srgbClr val="F1F2F2"/>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4543721" y="685800"/>
            <a:ext cx="9200557" cy="1730229"/>
            <a:chOff x="0" y="0"/>
            <a:chExt cx="2423192" cy="455698"/>
          </a:xfrm>
        </p:grpSpPr>
        <p:sp>
          <p:nvSpPr>
            <p:cNvPr name="Freeform 9" id="9"/>
            <p:cNvSpPr/>
            <p:nvPr/>
          </p:nvSpPr>
          <p:spPr>
            <a:xfrm flipH="false" flipV="false" rot="0">
              <a:off x="0" y="0"/>
              <a:ext cx="2423192" cy="455698"/>
            </a:xfrm>
            <a:custGeom>
              <a:avLst/>
              <a:gdLst/>
              <a:ahLst/>
              <a:cxnLst/>
              <a:rect r="r" b="b" t="t" l="l"/>
              <a:pathLst>
                <a:path h="455698" w="2423192">
                  <a:moveTo>
                    <a:pt x="0" y="0"/>
                  </a:moveTo>
                  <a:lnTo>
                    <a:pt x="2423192" y="0"/>
                  </a:lnTo>
                  <a:lnTo>
                    <a:pt x="2423192" y="455698"/>
                  </a:lnTo>
                  <a:lnTo>
                    <a:pt x="0" y="455698"/>
                  </a:lnTo>
                  <a:close/>
                </a:path>
              </a:pathLst>
            </a:custGeom>
            <a:solidFill>
              <a:srgbClr val="DDDEDE"/>
            </a:solidFill>
            <a:ln w="38100">
              <a:solidFill>
                <a:srgbClr val="F1F2F2"/>
              </a:solidFill>
            </a:ln>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true" flipV="false" rot="-1536545">
            <a:off x="16487867" y="-61854"/>
            <a:ext cx="2537840" cy="2297899"/>
          </a:xfrm>
          <a:custGeom>
            <a:avLst/>
            <a:gdLst/>
            <a:ahLst/>
            <a:cxnLst/>
            <a:rect r="r" b="b" t="t" l="l"/>
            <a:pathLst>
              <a:path h="2297899" w="2537840">
                <a:moveTo>
                  <a:pt x="2537840" y="0"/>
                </a:moveTo>
                <a:lnTo>
                  <a:pt x="0" y="0"/>
                </a:lnTo>
                <a:lnTo>
                  <a:pt x="0" y="2297898"/>
                </a:lnTo>
                <a:lnTo>
                  <a:pt x="2537840" y="2297898"/>
                </a:lnTo>
                <a:lnTo>
                  <a:pt x="253784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4543721" y="904875"/>
            <a:ext cx="9200557" cy="1125781"/>
          </a:xfrm>
          <a:prstGeom prst="rect">
            <a:avLst/>
          </a:prstGeom>
        </p:spPr>
        <p:txBody>
          <a:bodyPr anchor="t" rtlCol="false" tIns="0" lIns="0" bIns="0" rIns="0">
            <a:spAutoFit/>
          </a:bodyPr>
          <a:lstStyle/>
          <a:p>
            <a:pPr algn="ctr">
              <a:lnSpc>
                <a:spcPts val="9250"/>
              </a:lnSpc>
            </a:pPr>
            <a:r>
              <a:rPr lang="en-US" sz="6607">
                <a:solidFill>
                  <a:srgbClr val="0D0F68"/>
                </a:solidFill>
                <a:latin typeface="Fredoka One Bold"/>
              </a:rPr>
              <a:t>RESULT SUMMARY</a:t>
            </a:r>
          </a:p>
        </p:txBody>
      </p:sp>
      <p:grpSp>
        <p:nvGrpSpPr>
          <p:cNvPr name="Group 13" id="13"/>
          <p:cNvGrpSpPr/>
          <p:nvPr/>
        </p:nvGrpSpPr>
        <p:grpSpPr>
          <a:xfrm rot="0">
            <a:off x="1452123" y="5879245"/>
            <a:ext cx="16304664" cy="3612586"/>
            <a:chOff x="0" y="0"/>
            <a:chExt cx="4294232" cy="951463"/>
          </a:xfrm>
        </p:grpSpPr>
        <p:sp>
          <p:nvSpPr>
            <p:cNvPr name="Freeform 14" id="14"/>
            <p:cNvSpPr/>
            <p:nvPr/>
          </p:nvSpPr>
          <p:spPr>
            <a:xfrm flipH="false" flipV="false" rot="0">
              <a:off x="0" y="0"/>
              <a:ext cx="4294232" cy="951463"/>
            </a:xfrm>
            <a:custGeom>
              <a:avLst/>
              <a:gdLst/>
              <a:ahLst/>
              <a:cxnLst/>
              <a:rect r="r" b="b" t="t" l="l"/>
              <a:pathLst>
                <a:path h="951463" w="4294232">
                  <a:moveTo>
                    <a:pt x="0" y="0"/>
                  </a:moveTo>
                  <a:lnTo>
                    <a:pt x="4294232" y="0"/>
                  </a:lnTo>
                  <a:lnTo>
                    <a:pt x="4294232" y="951463"/>
                  </a:lnTo>
                  <a:lnTo>
                    <a:pt x="0" y="951463"/>
                  </a:lnTo>
                  <a:close/>
                </a:path>
              </a:pathLst>
            </a:custGeom>
            <a:solidFill>
              <a:srgbClr val="F1F2F2"/>
            </a:solidFill>
          </p:spPr>
        </p:sp>
        <p:sp>
          <p:nvSpPr>
            <p:cNvPr name="TextBox 15" id="1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AutoShape 16" id="16"/>
          <p:cNvSpPr/>
          <p:nvPr/>
        </p:nvSpPr>
        <p:spPr>
          <a:xfrm rot="-5369237">
            <a:off x="5617498" y="4209683"/>
            <a:ext cx="2128873" cy="0"/>
          </a:xfrm>
          <a:prstGeom prst="line">
            <a:avLst/>
          </a:prstGeom>
          <a:ln cap="flat" w="133350">
            <a:solidFill>
              <a:srgbClr val="DDDEDE"/>
            </a:solidFill>
            <a:prstDash val="solid"/>
            <a:headEnd type="none" len="sm" w="sm"/>
            <a:tailEnd type="none" len="sm" w="sm"/>
          </a:ln>
        </p:spPr>
      </p:sp>
      <p:sp>
        <p:nvSpPr>
          <p:cNvPr name="AutoShape 17" id="17"/>
          <p:cNvSpPr/>
          <p:nvPr/>
        </p:nvSpPr>
        <p:spPr>
          <a:xfrm flipV="true">
            <a:off x="6758132" y="6259962"/>
            <a:ext cx="9525" cy="2792303"/>
          </a:xfrm>
          <a:prstGeom prst="line">
            <a:avLst/>
          </a:prstGeom>
          <a:ln cap="flat" w="133350">
            <a:solidFill>
              <a:srgbClr val="DDDEDE"/>
            </a:solidFill>
            <a:prstDash val="solid"/>
            <a:headEnd type="none" len="sm" w="sm"/>
            <a:tailEnd type="none" len="sm" w="sm"/>
          </a:ln>
        </p:spPr>
      </p:sp>
      <p:sp>
        <p:nvSpPr>
          <p:cNvPr name="Freeform 18" id="18"/>
          <p:cNvSpPr/>
          <p:nvPr/>
        </p:nvSpPr>
        <p:spPr>
          <a:xfrm flipH="true" flipV="false" rot="9999176">
            <a:off x="-1316676" y="1716564"/>
            <a:ext cx="2537840" cy="2297899"/>
          </a:xfrm>
          <a:custGeom>
            <a:avLst/>
            <a:gdLst/>
            <a:ahLst/>
            <a:cxnLst/>
            <a:rect r="r" b="b" t="t" l="l"/>
            <a:pathLst>
              <a:path h="2297899" w="2537840">
                <a:moveTo>
                  <a:pt x="2537840" y="0"/>
                </a:moveTo>
                <a:lnTo>
                  <a:pt x="0" y="0"/>
                </a:lnTo>
                <a:lnTo>
                  <a:pt x="0" y="2297898"/>
                </a:lnTo>
                <a:lnTo>
                  <a:pt x="2537840" y="2297898"/>
                </a:lnTo>
                <a:lnTo>
                  <a:pt x="253784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1992283" y="6680016"/>
            <a:ext cx="4156254" cy="1944370"/>
          </a:xfrm>
          <a:prstGeom prst="rect">
            <a:avLst/>
          </a:prstGeom>
        </p:spPr>
        <p:txBody>
          <a:bodyPr anchor="t" rtlCol="false" tIns="0" lIns="0" bIns="0" rIns="0">
            <a:spAutoFit/>
          </a:bodyPr>
          <a:lstStyle/>
          <a:p>
            <a:pPr>
              <a:lnSpc>
                <a:spcPts val="5180"/>
              </a:lnSpc>
            </a:pPr>
            <a:r>
              <a:rPr lang="en-US" sz="3700">
                <a:solidFill>
                  <a:srgbClr val="0D0F68"/>
                </a:solidFill>
                <a:latin typeface="Fredoka One"/>
              </a:rPr>
              <a:t>COMPARISON WITH EXISTING METHODS</a:t>
            </a:r>
          </a:p>
        </p:txBody>
      </p:sp>
      <p:sp>
        <p:nvSpPr>
          <p:cNvPr name="TextBox 20" id="20"/>
          <p:cNvSpPr txBox="true"/>
          <p:nvPr/>
        </p:nvSpPr>
        <p:spPr>
          <a:xfrm rot="0">
            <a:off x="7215332" y="6071575"/>
            <a:ext cx="10196475" cy="2980690"/>
          </a:xfrm>
          <a:prstGeom prst="rect">
            <a:avLst/>
          </a:prstGeom>
        </p:spPr>
        <p:txBody>
          <a:bodyPr anchor="t" rtlCol="false" tIns="0" lIns="0" bIns="0" rIns="0">
            <a:spAutoFit/>
          </a:bodyPr>
          <a:lstStyle/>
          <a:p>
            <a:pPr algn="just">
              <a:lnSpc>
                <a:spcPts val="4759"/>
              </a:lnSpc>
            </a:pPr>
            <a:r>
              <a:rPr lang="en-US" sz="3399">
                <a:solidFill>
                  <a:srgbClr val="545454"/>
                </a:solidFill>
                <a:latin typeface="Nunito Bold"/>
              </a:rPr>
              <a:t>When compared to other existing methods, the proposed approach stands out due to its significantly higher sample size, superior accuracy, and unique ability to authenticate and verify number plates</a:t>
            </a:r>
          </a:p>
        </p:txBody>
      </p:sp>
      <p:sp>
        <p:nvSpPr>
          <p:cNvPr name="TextBox 21" id="21"/>
          <p:cNvSpPr txBox="true"/>
          <p:nvPr/>
        </p:nvSpPr>
        <p:spPr>
          <a:xfrm rot="0">
            <a:off x="1992283" y="3690253"/>
            <a:ext cx="4156254" cy="679450"/>
          </a:xfrm>
          <a:prstGeom prst="rect">
            <a:avLst/>
          </a:prstGeom>
        </p:spPr>
        <p:txBody>
          <a:bodyPr anchor="t" rtlCol="false" tIns="0" lIns="0" bIns="0" rIns="0">
            <a:spAutoFit/>
          </a:bodyPr>
          <a:lstStyle/>
          <a:p>
            <a:pPr>
              <a:lnSpc>
                <a:spcPts val="5599"/>
              </a:lnSpc>
            </a:pPr>
            <a:r>
              <a:rPr lang="en-US" sz="3999">
                <a:solidFill>
                  <a:srgbClr val="0D0F68"/>
                </a:solidFill>
                <a:latin typeface="Fredoka One"/>
              </a:rPr>
              <a:t>EFFICIENCY</a:t>
            </a:r>
          </a:p>
        </p:txBody>
      </p:sp>
      <p:sp>
        <p:nvSpPr>
          <p:cNvPr name="TextBox 22" id="22"/>
          <p:cNvSpPr txBox="true"/>
          <p:nvPr/>
        </p:nvSpPr>
        <p:spPr>
          <a:xfrm rot="0">
            <a:off x="7215332" y="3229243"/>
            <a:ext cx="9891568" cy="2223770"/>
          </a:xfrm>
          <a:prstGeom prst="rect">
            <a:avLst/>
          </a:prstGeom>
        </p:spPr>
        <p:txBody>
          <a:bodyPr anchor="t" rtlCol="false" tIns="0" lIns="0" bIns="0" rIns="0">
            <a:spAutoFit/>
          </a:bodyPr>
          <a:lstStyle/>
          <a:p>
            <a:pPr algn="just">
              <a:lnSpc>
                <a:spcPts val="4480"/>
              </a:lnSpc>
            </a:pPr>
            <a:r>
              <a:rPr lang="en-US" sz="3200">
                <a:solidFill>
                  <a:srgbClr val="545454"/>
                </a:solidFill>
                <a:latin typeface="Nunito Bold"/>
              </a:rPr>
              <a:t>The proposed system operates efficiently, providing fast verification by directly searching the cloud database, resulting in a shorter processing time compared to alternative methods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5727381" y="687305"/>
            <a:ext cx="6833238" cy="1730229"/>
            <a:chOff x="0" y="0"/>
            <a:chExt cx="1799700" cy="455698"/>
          </a:xfrm>
        </p:grpSpPr>
        <p:sp>
          <p:nvSpPr>
            <p:cNvPr name="Freeform 6" id="6"/>
            <p:cNvSpPr/>
            <p:nvPr/>
          </p:nvSpPr>
          <p:spPr>
            <a:xfrm flipH="false" flipV="false" rot="0">
              <a:off x="0" y="0"/>
              <a:ext cx="1799700" cy="455698"/>
            </a:xfrm>
            <a:custGeom>
              <a:avLst/>
              <a:gdLst/>
              <a:ahLst/>
              <a:cxnLst/>
              <a:rect r="r" b="b" t="t" l="l"/>
              <a:pathLst>
                <a:path h="455698" w="1799700">
                  <a:moveTo>
                    <a:pt x="0" y="0"/>
                  </a:moveTo>
                  <a:lnTo>
                    <a:pt x="1799700" y="0"/>
                  </a:lnTo>
                  <a:lnTo>
                    <a:pt x="1799700" y="455698"/>
                  </a:lnTo>
                  <a:lnTo>
                    <a:pt x="0" y="455698"/>
                  </a:lnTo>
                  <a:close/>
                </a:path>
              </a:pathLst>
            </a:custGeom>
            <a:solidFill>
              <a:srgbClr val="DDDEDE"/>
            </a:solidFill>
            <a:ln w="38100">
              <a:solidFill>
                <a:srgbClr val="F1F2F2"/>
              </a:solidFill>
            </a:ln>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109662" y="-911620"/>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15561698" y="480251"/>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1182988" y="2672891"/>
            <a:ext cx="6343256" cy="6407329"/>
          </a:xfrm>
          <a:custGeom>
            <a:avLst/>
            <a:gdLst/>
            <a:ahLst/>
            <a:cxnLst/>
            <a:rect r="r" b="b" t="t" l="l"/>
            <a:pathLst>
              <a:path h="6407329" w="6343256">
                <a:moveTo>
                  <a:pt x="0" y="0"/>
                </a:moveTo>
                <a:lnTo>
                  <a:pt x="6343256" y="0"/>
                </a:lnTo>
                <a:lnTo>
                  <a:pt x="6343256" y="6407330"/>
                </a:lnTo>
                <a:lnTo>
                  <a:pt x="0" y="64073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5910979" y="904875"/>
            <a:ext cx="6466041" cy="1111060"/>
          </a:xfrm>
          <a:prstGeom prst="rect">
            <a:avLst/>
          </a:prstGeom>
        </p:spPr>
        <p:txBody>
          <a:bodyPr anchor="t" rtlCol="false" tIns="0" lIns="0" bIns="0" rIns="0">
            <a:spAutoFit/>
          </a:bodyPr>
          <a:lstStyle/>
          <a:p>
            <a:pPr algn="ctr">
              <a:lnSpc>
                <a:spcPts val="9110"/>
              </a:lnSpc>
            </a:pPr>
            <a:r>
              <a:rPr lang="en-US" sz="6507">
                <a:solidFill>
                  <a:srgbClr val="0D0F68"/>
                </a:solidFill>
                <a:latin typeface="Fredoka One Bold"/>
              </a:rPr>
              <a:t>TECHNOLOGIES</a:t>
            </a:r>
          </a:p>
        </p:txBody>
      </p:sp>
      <p:sp>
        <p:nvSpPr>
          <p:cNvPr name="TextBox 12" id="12"/>
          <p:cNvSpPr txBox="true"/>
          <p:nvPr/>
        </p:nvSpPr>
        <p:spPr>
          <a:xfrm rot="0">
            <a:off x="1028700" y="3391364"/>
            <a:ext cx="9054442" cy="5688857"/>
          </a:xfrm>
          <a:prstGeom prst="rect">
            <a:avLst/>
          </a:prstGeom>
        </p:spPr>
        <p:txBody>
          <a:bodyPr anchor="t" rtlCol="false" tIns="0" lIns="0" bIns="0" rIns="0">
            <a:spAutoFit/>
          </a:bodyPr>
          <a:lstStyle/>
          <a:p>
            <a:pPr algn="just">
              <a:lnSpc>
                <a:spcPts val="5640"/>
              </a:lnSpc>
            </a:pPr>
            <a:r>
              <a:rPr lang="en-US" sz="4029">
                <a:solidFill>
                  <a:srgbClr val="545454"/>
                </a:solidFill>
                <a:latin typeface="Nunito Bold"/>
              </a:rPr>
              <a:t>The research was conducted using MATLAB 2019a in an environment comprising a 64-bit Windows 10 Pro operating system, Intel Core i7 CPU, 1TB hard disk, 500 GB SSD, and 8 GB RAM. A Gigabyte RX 6900 XT GPU with 16 GB RAM was used for faster processing</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452123" y="2957390"/>
            <a:ext cx="16304664" cy="2637935"/>
            <a:chOff x="0" y="0"/>
            <a:chExt cx="4294232" cy="694765"/>
          </a:xfrm>
        </p:grpSpPr>
        <p:sp>
          <p:nvSpPr>
            <p:cNvPr name="Freeform 6" id="6"/>
            <p:cNvSpPr/>
            <p:nvPr/>
          </p:nvSpPr>
          <p:spPr>
            <a:xfrm flipH="false" flipV="false" rot="0">
              <a:off x="0" y="0"/>
              <a:ext cx="4294232" cy="694765"/>
            </a:xfrm>
            <a:custGeom>
              <a:avLst/>
              <a:gdLst/>
              <a:ahLst/>
              <a:cxnLst/>
              <a:rect r="r" b="b" t="t" l="l"/>
              <a:pathLst>
                <a:path h="694765" w="4294232">
                  <a:moveTo>
                    <a:pt x="0" y="0"/>
                  </a:moveTo>
                  <a:lnTo>
                    <a:pt x="4294232" y="0"/>
                  </a:lnTo>
                  <a:lnTo>
                    <a:pt x="4294232" y="694765"/>
                  </a:lnTo>
                  <a:lnTo>
                    <a:pt x="0" y="694765"/>
                  </a:lnTo>
                  <a:close/>
                </a:path>
              </a:pathLst>
            </a:custGeom>
            <a:solidFill>
              <a:srgbClr val="F1F2F2"/>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139012" y="687305"/>
            <a:ext cx="8009976" cy="1730229"/>
            <a:chOff x="0" y="0"/>
            <a:chExt cx="2109623" cy="455698"/>
          </a:xfrm>
        </p:grpSpPr>
        <p:sp>
          <p:nvSpPr>
            <p:cNvPr name="Freeform 9" id="9"/>
            <p:cNvSpPr/>
            <p:nvPr/>
          </p:nvSpPr>
          <p:spPr>
            <a:xfrm flipH="false" flipV="false" rot="0">
              <a:off x="0" y="0"/>
              <a:ext cx="2109623" cy="455698"/>
            </a:xfrm>
            <a:custGeom>
              <a:avLst/>
              <a:gdLst/>
              <a:ahLst/>
              <a:cxnLst/>
              <a:rect r="r" b="b" t="t" l="l"/>
              <a:pathLst>
                <a:path h="455698" w="2109623">
                  <a:moveTo>
                    <a:pt x="0" y="0"/>
                  </a:moveTo>
                  <a:lnTo>
                    <a:pt x="2109623" y="0"/>
                  </a:lnTo>
                  <a:lnTo>
                    <a:pt x="2109623" y="455698"/>
                  </a:lnTo>
                  <a:lnTo>
                    <a:pt x="0" y="455698"/>
                  </a:lnTo>
                  <a:close/>
                </a:path>
              </a:pathLst>
            </a:custGeom>
            <a:solidFill>
              <a:srgbClr val="DDDEDE"/>
            </a:solidFill>
            <a:ln w="38100">
              <a:solidFill>
                <a:srgbClr val="F1F2F2"/>
              </a:solidFill>
            </a:ln>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true" flipV="false" rot="-1536545">
            <a:off x="16487867" y="-61854"/>
            <a:ext cx="2537840" cy="2297899"/>
          </a:xfrm>
          <a:custGeom>
            <a:avLst/>
            <a:gdLst/>
            <a:ahLst/>
            <a:cxnLst/>
            <a:rect r="r" b="b" t="t" l="l"/>
            <a:pathLst>
              <a:path h="2297899" w="2537840">
                <a:moveTo>
                  <a:pt x="2537840" y="0"/>
                </a:moveTo>
                <a:lnTo>
                  <a:pt x="0" y="0"/>
                </a:lnTo>
                <a:lnTo>
                  <a:pt x="0" y="2297898"/>
                </a:lnTo>
                <a:lnTo>
                  <a:pt x="2537840" y="2297898"/>
                </a:lnTo>
                <a:lnTo>
                  <a:pt x="253784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4543721" y="904875"/>
            <a:ext cx="9200557" cy="1125781"/>
          </a:xfrm>
          <a:prstGeom prst="rect">
            <a:avLst/>
          </a:prstGeom>
        </p:spPr>
        <p:txBody>
          <a:bodyPr anchor="t" rtlCol="false" tIns="0" lIns="0" bIns="0" rIns="0">
            <a:spAutoFit/>
          </a:bodyPr>
          <a:lstStyle/>
          <a:p>
            <a:pPr algn="ctr">
              <a:lnSpc>
                <a:spcPts val="9250"/>
              </a:lnSpc>
            </a:pPr>
            <a:r>
              <a:rPr lang="en-US" sz="6607">
                <a:solidFill>
                  <a:srgbClr val="0D0F68"/>
                </a:solidFill>
                <a:latin typeface="Fredoka One Bold"/>
              </a:rPr>
              <a:t>APPLICATIONS</a:t>
            </a:r>
          </a:p>
        </p:txBody>
      </p:sp>
      <p:sp>
        <p:nvSpPr>
          <p:cNvPr name="TextBox 13" id="13"/>
          <p:cNvSpPr txBox="true"/>
          <p:nvPr/>
        </p:nvSpPr>
        <p:spPr>
          <a:xfrm rot="0">
            <a:off x="7367732" y="3154217"/>
            <a:ext cx="9891568" cy="2223770"/>
          </a:xfrm>
          <a:prstGeom prst="rect">
            <a:avLst/>
          </a:prstGeom>
        </p:spPr>
        <p:txBody>
          <a:bodyPr anchor="t" rtlCol="false" tIns="0" lIns="0" bIns="0" rIns="0">
            <a:spAutoFit/>
          </a:bodyPr>
          <a:lstStyle/>
          <a:p>
            <a:pPr algn="just">
              <a:lnSpc>
                <a:spcPts val="4480"/>
              </a:lnSpc>
            </a:pPr>
            <a:r>
              <a:rPr lang="en-US" sz="3200">
                <a:solidFill>
                  <a:srgbClr val="545454"/>
                </a:solidFill>
                <a:latin typeface="Nunito Bold"/>
              </a:rPr>
              <a:t>This research creates a valuable dataset of Bangla templates, aiding researchers in automating Bangladeshi car number plate detection, recognition, and verification</a:t>
            </a:r>
          </a:p>
        </p:txBody>
      </p:sp>
      <p:grpSp>
        <p:nvGrpSpPr>
          <p:cNvPr name="Group 14" id="14"/>
          <p:cNvGrpSpPr/>
          <p:nvPr/>
        </p:nvGrpSpPr>
        <p:grpSpPr>
          <a:xfrm rot="0">
            <a:off x="1452123" y="5879245"/>
            <a:ext cx="16304664" cy="3989156"/>
            <a:chOff x="0" y="0"/>
            <a:chExt cx="4294232" cy="1050642"/>
          </a:xfrm>
        </p:grpSpPr>
        <p:sp>
          <p:nvSpPr>
            <p:cNvPr name="Freeform 15" id="15"/>
            <p:cNvSpPr/>
            <p:nvPr/>
          </p:nvSpPr>
          <p:spPr>
            <a:xfrm flipH="false" flipV="false" rot="0">
              <a:off x="0" y="0"/>
              <a:ext cx="4294232" cy="1050642"/>
            </a:xfrm>
            <a:custGeom>
              <a:avLst/>
              <a:gdLst/>
              <a:ahLst/>
              <a:cxnLst/>
              <a:rect r="r" b="b" t="t" l="l"/>
              <a:pathLst>
                <a:path h="1050642" w="4294232">
                  <a:moveTo>
                    <a:pt x="0" y="0"/>
                  </a:moveTo>
                  <a:lnTo>
                    <a:pt x="4294232" y="0"/>
                  </a:lnTo>
                  <a:lnTo>
                    <a:pt x="4294232" y="1050642"/>
                  </a:lnTo>
                  <a:lnTo>
                    <a:pt x="0" y="1050642"/>
                  </a:lnTo>
                  <a:close/>
                </a:path>
              </a:pathLst>
            </a:custGeom>
            <a:solidFill>
              <a:srgbClr val="F1F2F2"/>
            </a:solidFill>
          </p:spPr>
        </p:sp>
        <p:sp>
          <p:nvSpPr>
            <p:cNvPr name="TextBox 16" id="16"/>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17" id="17"/>
          <p:cNvSpPr txBox="true"/>
          <p:nvPr/>
        </p:nvSpPr>
        <p:spPr>
          <a:xfrm rot="0">
            <a:off x="1839883" y="3537853"/>
            <a:ext cx="4156254" cy="1313180"/>
          </a:xfrm>
          <a:prstGeom prst="rect">
            <a:avLst/>
          </a:prstGeom>
        </p:spPr>
        <p:txBody>
          <a:bodyPr anchor="t" rtlCol="false" tIns="0" lIns="0" bIns="0" rIns="0">
            <a:spAutoFit/>
          </a:bodyPr>
          <a:lstStyle/>
          <a:p>
            <a:pPr>
              <a:lnSpc>
                <a:spcPts val="5320"/>
              </a:lnSpc>
            </a:pPr>
            <a:r>
              <a:rPr lang="en-US" sz="3800">
                <a:solidFill>
                  <a:srgbClr val="0D0F68"/>
                </a:solidFill>
                <a:latin typeface="Fredoka One"/>
              </a:rPr>
              <a:t>RESEARCH SUPPORT</a:t>
            </a:r>
          </a:p>
        </p:txBody>
      </p:sp>
      <p:sp>
        <p:nvSpPr>
          <p:cNvPr name="AutoShape 18" id="18"/>
          <p:cNvSpPr/>
          <p:nvPr/>
        </p:nvSpPr>
        <p:spPr>
          <a:xfrm rot="-5369237">
            <a:off x="5617498" y="4209683"/>
            <a:ext cx="2128873" cy="0"/>
          </a:xfrm>
          <a:prstGeom prst="line">
            <a:avLst/>
          </a:prstGeom>
          <a:ln cap="flat" w="133350">
            <a:solidFill>
              <a:srgbClr val="DDDEDE"/>
            </a:solidFill>
            <a:prstDash val="solid"/>
            <a:headEnd type="none" len="sm" w="sm"/>
            <a:tailEnd type="none" len="sm" w="sm"/>
          </a:ln>
        </p:spPr>
      </p:sp>
      <p:sp>
        <p:nvSpPr>
          <p:cNvPr name="AutoShape 19" id="19"/>
          <p:cNvSpPr/>
          <p:nvPr/>
        </p:nvSpPr>
        <p:spPr>
          <a:xfrm flipH="true" flipV="true">
            <a:off x="6672397" y="6387323"/>
            <a:ext cx="66672" cy="3124481"/>
          </a:xfrm>
          <a:prstGeom prst="line">
            <a:avLst/>
          </a:prstGeom>
          <a:ln cap="flat" w="133350">
            <a:solidFill>
              <a:srgbClr val="DDDEDE"/>
            </a:solidFill>
            <a:prstDash val="solid"/>
            <a:headEnd type="none" len="sm" w="sm"/>
            <a:tailEnd type="none" len="sm" w="sm"/>
          </a:ln>
        </p:spPr>
      </p:sp>
      <p:sp>
        <p:nvSpPr>
          <p:cNvPr name="Freeform 20" id="20"/>
          <p:cNvSpPr/>
          <p:nvPr/>
        </p:nvSpPr>
        <p:spPr>
          <a:xfrm flipH="true" flipV="false" rot="9999176">
            <a:off x="-1316676" y="1716564"/>
            <a:ext cx="2537840" cy="2297899"/>
          </a:xfrm>
          <a:custGeom>
            <a:avLst/>
            <a:gdLst/>
            <a:ahLst/>
            <a:cxnLst/>
            <a:rect r="r" b="b" t="t" l="l"/>
            <a:pathLst>
              <a:path h="2297899" w="2537840">
                <a:moveTo>
                  <a:pt x="2537840" y="0"/>
                </a:moveTo>
                <a:lnTo>
                  <a:pt x="0" y="0"/>
                </a:lnTo>
                <a:lnTo>
                  <a:pt x="0" y="2297898"/>
                </a:lnTo>
                <a:lnTo>
                  <a:pt x="2537840" y="2297898"/>
                </a:lnTo>
                <a:lnTo>
                  <a:pt x="253784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1" id="21"/>
          <p:cNvSpPr txBox="true"/>
          <p:nvPr/>
        </p:nvSpPr>
        <p:spPr>
          <a:xfrm rot="0">
            <a:off x="1839883" y="7119325"/>
            <a:ext cx="4156254" cy="1170940"/>
          </a:xfrm>
          <a:prstGeom prst="rect">
            <a:avLst/>
          </a:prstGeom>
        </p:spPr>
        <p:txBody>
          <a:bodyPr anchor="t" rtlCol="false" tIns="0" lIns="0" bIns="0" rIns="0">
            <a:spAutoFit/>
          </a:bodyPr>
          <a:lstStyle/>
          <a:p>
            <a:pPr>
              <a:lnSpc>
                <a:spcPts val="4760"/>
              </a:lnSpc>
            </a:pPr>
            <a:r>
              <a:rPr lang="en-US" sz="3400">
                <a:solidFill>
                  <a:srgbClr val="0D0F68"/>
                </a:solidFill>
                <a:latin typeface="Fredoka One"/>
              </a:rPr>
              <a:t>REVENUE COLLECTION</a:t>
            </a:r>
          </a:p>
        </p:txBody>
      </p:sp>
      <p:sp>
        <p:nvSpPr>
          <p:cNvPr name="TextBox 22" id="22"/>
          <p:cNvSpPr txBox="true"/>
          <p:nvPr/>
        </p:nvSpPr>
        <p:spPr>
          <a:xfrm rot="0">
            <a:off x="7367732" y="6328750"/>
            <a:ext cx="9891568" cy="2785745"/>
          </a:xfrm>
          <a:prstGeom prst="rect">
            <a:avLst/>
          </a:prstGeom>
        </p:spPr>
        <p:txBody>
          <a:bodyPr anchor="t" rtlCol="false" tIns="0" lIns="0" bIns="0" rIns="0">
            <a:spAutoFit/>
          </a:bodyPr>
          <a:lstStyle/>
          <a:p>
            <a:pPr algn="just">
              <a:lnSpc>
                <a:spcPts val="4480"/>
              </a:lnSpc>
            </a:pPr>
            <a:r>
              <a:rPr lang="en-US" sz="3200">
                <a:solidFill>
                  <a:srgbClr val="545454"/>
                </a:solidFill>
                <a:latin typeface="Nunito Bold"/>
              </a:rPr>
              <a:t>Offers the Bangladesh Road Transport Authority (BRTA) the capability to automatically identify unregistered vehicles or those with expired tax tokens using their cloud database, facilitating the collection of registration fees and taxes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452123" y="2957390"/>
            <a:ext cx="16304664" cy="2903749"/>
            <a:chOff x="0" y="0"/>
            <a:chExt cx="4294232" cy="764773"/>
          </a:xfrm>
        </p:grpSpPr>
        <p:sp>
          <p:nvSpPr>
            <p:cNvPr name="Freeform 6" id="6"/>
            <p:cNvSpPr/>
            <p:nvPr/>
          </p:nvSpPr>
          <p:spPr>
            <a:xfrm flipH="false" flipV="false" rot="0">
              <a:off x="0" y="0"/>
              <a:ext cx="4294232" cy="764773"/>
            </a:xfrm>
            <a:custGeom>
              <a:avLst/>
              <a:gdLst/>
              <a:ahLst/>
              <a:cxnLst/>
              <a:rect r="r" b="b" t="t" l="l"/>
              <a:pathLst>
                <a:path h="764773" w="4294232">
                  <a:moveTo>
                    <a:pt x="0" y="0"/>
                  </a:moveTo>
                  <a:lnTo>
                    <a:pt x="4294232" y="0"/>
                  </a:lnTo>
                  <a:lnTo>
                    <a:pt x="4294232" y="764773"/>
                  </a:lnTo>
                  <a:lnTo>
                    <a:pt x="0" y="764773"/>
                  </a:lnTo>
                  <a:close/>
                </a:path>
              </a:pathLst>
            </a:custGeom>
            <a:solidFill>
              <a:srgbClr val="F1F2F2"/>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139012" y="687305"/>
            <a:ext cx="8009976" cy="1730229"/>
            <a:chOff x="0" y="0"/>
            <a:chExt cx="2109623" cy="455698"/>
          </a:xfrm>
        </p:grpSpPr>
        <p:sp>
          <p:nvSpPr>
            <p:cNvPr name="Freeform 9" id="9"/>
            <p:cNvSpPr/>
            <p:nvPr/>
          </p:nvSpPr>
          <p:spPr>
            <a:xfrm flipH="false" flipV="false" rot="0">
              <a:off x="0" y="0"/>
              <a:ext cx="2109623" cy="455698"/>
            </a:xfrm>
            <a:custGeom>
              <a:avLst/>
              <a:gdLst/>
              <a:ahLst/>
              <a:cxnLst/>
              <a:rect r="r" b="b" t="t" l="l"/>
              <a:pathLst>
                <a:path h="455698" w="2109623">
                  <a:moveTo>
                    <a:pt x="0" y="0"/>
                  </a:moveTo>
                  <a:lnTo>
                    <a:pt x="2109623" y="0"/>
                  </a:lnTo>
                  <a:lnTo>
                    <a:pt x="2109623" y="455698"/>
                  </a:lnTo>
                  <a:lnTo>
                    <a:pt x="0" y="455698"/>
                  </a:lnTo>
                  <a:close/>
                </a:path>
              </a:pathLst>
            </a:custGeom>
            <a:solidFill>
              <a:srgbClr val="DDDEDE"/>
            </a:solidFill>
            <a:ln w="38100">
              <a:solidFill>
                <a:srgbClr val="F1F2F2"/>
              </a:solidFill>
            </a:ln>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true" flipV="false" rot="-1536545">
            <a:off x="16487867" y="-61854"/>
            <a:ext cx="2537840" cy="2297899"/>
          </a:xfrm>
          <a:custGeom>
            <a:avLst/>
            <a:gdLst/>
            <a:ahLst/>
            <a:cxnLst/>
            <a:rect r="r" b="b" t="t" l="l"/>
            <a:pathLst>
              <a:path h="2297899" w="2537840">
                <a:moveTo>
                  <a:pt x="2537840" y="0"/>
                </a:moveTo>
                <a:lnTo>
                  <a:pt x="0" y="0"/>
                </a:lnTo>
                <a:lnTo>
                  <a:pt x="0" y="2297898"/>
                </a:lnTo>
                <a:lnTo>
                  <a:pt x="2537840" y="2297898"/>
                </a:lnTo>
                <a:lnTo>
                  <a:pt x="253784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4543721" y="904875"/>
            <a:ext cx="9200557" cy="1125781"/>
          </a:xfrm>
          <a:prstGeom prst="rect">
            <a:avLst/>
          </a:prstGeom>
        </p:spPr>
        <p:txBody>
          <a:bodyPr anchor="t" rtlCol="false" tIns="0" lIns="0" bIns="0" rIns="0">
            <a:spAutoFit/>
          </a:bodyPr>
          <a:lstStyle/>
          <a:p>
            <a:pPr algn="ctr">
              <a:lnSpc>
                <a:spcPts val="9250"/>
              </a:lnSpc>
            </a:pPr>
            <a:r>
              <a:rPr lang="en-US" sz="6607">
                <a:solidFill>
                  <a:srgbClr val="0D0F68"/>
                </a:solidFill>
                <a:latin typeface="Fredoka One Bold"/>
              </a:rPr>
              <a:t>APPLICATIONS</a:t>
            </a:r>
          </a:p>
        </p:txBody>
      </p:sp>
      <p:sp>
        <p:nvSpPr>
          <p:cNvPr name="TextBox 13" id="13"/>
          <p:cNvSpPr txBox="true"/>
          <p:nvPr/>
        </p:nvSpPr>
        <p:spPr>
          <a:xfrm rot="0">
            <a:off x="7367732" y="3258627"/>
            <a:ext cx="9891568" cy="2223770"/>
          </a:xfrm>
          <a:prstGeom prst="rect">
            <a:avLst/>
          </a:prstGeom>
        </p:spPr>
        <p:txBody>
          <a:bodyPr anchor="t" rtlCol="false" tIns="0" lIns="0" bIns="0" rIns="0">
            <a:spAutoFit/>
          </a:bodyPr>
          <a:lstStyle/>
          <a:p>
            <a:pPr algn="just">
              <a:lnSpc>
                <a:spcPts val="4480"/>
              </a:lnSpc>
            </a:pPr>
            <a:r>
              <a:rPr lang="en-US" sz="3200">
                <a:solidFill>
                  <a:srgbClr val="545454"/>
                </a:solidFill>
                <a:latin typeface="Nunito Bold"/>
              </a:rPr>
              <a:t>Assists traffic authorities in identifying stolen or suspicious vehicles by simplifying the comparison of extracted data with BRTA's cloud database of reported number plate details</a:t>
            </a:r>
          </a:p>
        </p:txBody>
      </p:sp>
      <p:grpSp>
        <p:nvGrpSpPr>
          <p:cNvPr name="Group 14" id="14"/>
          <p:cNvGrpSpPr/>
          <p:nvPr/>
        </p:nvGrpSpPr>
        <p:grpSpPr>
          <a:xfrm rot="0">
            <a:off x="1452123" y="6404064"/>
            <a:ext cx="16304664" cy="3147412"/>
            <a:chOff x="0" y="0"/>
            <a:chExt cx="4294232" cy="828948"/>
          </a:xfrm>
        </p:grpSpPr>
        <p:sp>
          <p:nvSpPr>
            <p:cNvPr name="Freeform 15" id="15"/>
            <p:cNvSpPr/>
            <p:nvPr/>
          </p:nvSpPr>
          <p:spPr>
            <a:xfrm flipH="false" flipV="false" rot="0">
              <a:off x="0" y="0"/>
              <a:ext cx="4294232" cy="828948"/>
            </a:xfrm>
            <a:custGeom>
              <a:avLst/>
              <a:gdLst/>
              <a:ahLst/>
              <a:cxnLst/>
              <a:rect r="r" b="b" t="t" l="l"/>
              <a:pathLst>
                <a:path h="828948" w="4294232">
                  <a:moveTo>
                    <a:pt x="0" y="0"/>
                  </a:moveTo>
                  <a:lnTo>
                    <a:pt x="4294232" y="0"/>
                  </a:lnTo>
                  <a:lnTo>
                    <a:pt x="4294232" y="828948"/>
                  </a:lnTo>
                  <a:lnTo>
                    <a:pt x="0" y="828948"/>
                  </a:lnTo>
                  <a:close/>
                </a:path>
              </a:pathLst>
            </a:custGeom>
            <a:solidFill>
              <a:srgbClr val="F1F2F2"/>
            </a:solidFill>
          </p:spPr>
        </p:sp>
        <p:sp>
          <p:nvSpPr>
            <p:cNvPr name="TextBox 16" id="16"/>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17" id="17"/>
          <p:cNvSpPr txBox="true"/>
          <p:nvPr/>
        </p:nvSpPr>
        <p:spPr>
          <a:xfrm rot="0">
            <a:off x="1839883" y="3537853"/>
            <a:ext cx="4156254" cy="1313180"/>
          </a:xfrm>
          <a:prstGeom prst="rect">
            <a:avLst/>
          </a:prstGeom>
        </p:spPr>
        <p:txBody>
          <a:bodyPr anchor="t" rtlCol="false" tIns="0" lIns="0" bIns="0" rIns="0">
            <a:spAutoFit/>
          </a:bodyPr>
          <a:lstStyle/>
          <a:p>
            <a:pPr>
              <a:lnSpc>
                <a:spcPts val="5320"/>
              </a:lnSpc>
            </a:pPr>
            <a:r>
              <a:rPr lang="en-US" sz="3800">
                <a:solidFill>
                  <a:srgbClr val="0D0F68"/>
                </a:solidFill>
                <a:latin typeface="Fredoka One"/>
              </a:rPr>
              <a:t>ENHANCED SECURITY</a:t>
            </a:r>
          </a:p>
        </p:txBody>
      </p:sp>
      <p:sp>
        <p:nvSpPr>
          <p:cNvPr name="AutoShape 18" id="18"/>
          <p:cNvSpPr/>
          <p:nvPr/>
        </p:nvSpPr>
        <p:spPr>
          <a:xfrm rot="-5369237">
            <a:off x="5617498" y="4209683"/>
            <a:ext cx="2128873" cy="0"/>
          </a:xfrm>
          <a:prstGeom prst="line">
            <a:avLst/>
          </a:prstGeom>
          <a:ln cap="flat" w="133350">
            <a:solidFill>
              <a:srgbClr val="DDDEDE"/>
            </a:solidFill>
            <a:prstDash val="solid"/>
            <a:headEnd type="none" len="sm" w="sm"/>
            <a:tailEnd type="none" len="sm" w="sm"/>
          </a:ln>
        </p:spPr>
      </p:sp>
      <p:sp>
        <p:nvSpPr>
          <p:cNvPr name="AutoShape 19" id="19"/>
          <p:cNvSpPr/>
          <p:nvPr/>
        </p:nvSpPr>
        <p:spPr>
          <a:xfrm flipV="true">
            <a:off x="6748607" y="6913376"/>
            <a:ext cx="19050" cy="2128788"/>
          </a:xfrm>
          <a:prstGeom prst="line">
            <a:avLst/>
          </a:prstGeom>
          <a:ln cap="flat" w="133350">
            <a:solidFill>
              <a:srgbClr val="DDDEDE"/>
            </a:solidFill>
            <a:prstDash val="solid"/>
            <a:headEnd type="none" len="sm" w="sm"/>
            <a:tailEnd type="none" len="sm" w="sm"/>
          </a:ln>
        </p:spPr>
      </p:sp>
      <p:sp>
        <p:nvSpPr>
          <p:cNvPr name="Freeform 20" id="20"/>
          <p:cNvSpPr/>
          <p:nvPr/>
        </p:nvSpPr>
        <p:spPr>
          <a:xfrm flipH="true" flipV="false" rot="9999176">
            <a:off x="-1316676" y="1716564"/>
            <a:ext cx="2537840" cy="2297899"/>
          </a:xfrm>
          <a:custGeom>
            <a:avLst/>
            <a:gdLst/>
            <a:ahLst/>
            <a:cxnLst/>
            <a:rect r="r" b="b" t="t" l="l"/>
            <a:pathLst>
              <a:path h="2297899" w="2537840">
                <a:moveTo>
                  <a:pt x="2537840" y="0"/>
                </a:moveTo>
                <a:lnTo>
                  <a:pt x="0" y="0"/>
                </a:lnTo>
                <a:lnTo>
                  <a:pt x="0" y="2297898"/>
                </a:lnTo>
                <a:lnTo>
                  <a:pt x="2537840" y="2297898"/>
                </a:lnTo>
                <a:lnTo>
                  <a:pt x="253784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1" id="21"/>
          <p:cNvSpPr txBox="true"/>
          <p:nvPr/>
        </p:nvSpPr>
        <p:spPr>
          <a:xfrm rot="0">
            <a:off x="1839883" y="7004139"/>
            <a:ext cx="4156254" cy="1170940"/>
          </a:xfrm>
          <a:prstGeom prst="rect">
            <a:avLst/>
          </a:prstGeom>
        </p:spPr>
        <p:txBody>
          <a:bodyPr anchor="t" rtlCol="false" tIns="0" lIns="0" bIns="0" rIns="0">
            <a:spAutoFit/>
          </a:bodyPr>
          <a:lstStyle/>
          <a:p>
            <a:pPr>
              <a:lnSpc>
                <a:spcPts val="4760"/>
              </a:lnSpc>
            </a:pPr>
            <a:r>
              <a:rPr lang="en-US" sz="3400">
                <a:solidFill>
                  <a:srgbClr val="0D0F68"/>
                </a:solidFill>
                <a:latin typeface="Fredoka One"/>
              </a:rPr>
              <a:t>VERSATILE APPLICATIONS</a:t>
            </a:r>
          </a:p>
        </p:txBody>
      </p:sp>
      <p:sp>
        <p:nvSpPr>
          <p:cNvPr name="TextBox 22" id="22"/>
          <p:cNvSpPr txBox="true"/>
          <p:nvPr/>
        </p:nvSpPr>
        <p:spPr>
          <a:xfrm rot="0">
            <a:off x="7367732" y="6818991"/>
            <a:ext cx="9891568" cy="2223770"/>
          </a:xfrm>
          <a:prstGeom prst="rect">
            <a:avLst/>
          </a:prstGeom>
        </p:spPr>
        <p:txBody>
          <a:bodyPr anchor="t" rtlCol="false" tIns="0" lIns="0" bIns="0" rIns="0">
            <a:spAutoFit/>
          </a:bodyPr>
          <a:lstStyle/>
          <a:p>
            <a:pPr algn="just">
              <a:lnSpc>
                <a:spcPts val="4480"/>
              </a:lnSpc>
            </a:pPr>
            <a:r>
              <a:rPr lang="en-US" sz="3200">
                <a:solidFill>
                  <a:srgbClr val="545454"/>
                </a:solidFill>
                <a:latin typeface="Nunito Bold"/>
              </a:rPr>
              <a:t>The system's utility extends to various applications, including automatic car parking management, toll collection, and law enforcement by the Bangladesh police.</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8169367" y="-10264537"/>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447294" y="-3843198"/>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3807003" y="4879690"/>
            <a:ext cx="9000510" cy="1111406"/>
          </a:xfrm>
          <a:prstGeom prst="rect">
            <a:avLst/>
          </a:prstGeom>
        </p:spPr>
        <p:txBody>
          <a:bodyPr anchor="t" rtlCol="false" tIns="0" lIns="0" bIns="0" rIns="0">
            <a:spAutoFit/>
          </a:bodyPr>
          <a:lstStyle/>
          <a:p>
            <a:pPr algn="ctr">
              <a:lnSpc>
                <a:spcPts val="8365"/>
              </a:lnSpc>
            </a:pPr>
            <a:r>
              <a:rPr lang="en-US" sz="8201">
                <a:solidFill>
                  <a:srgbClr val="0D0F68"/>
                </a:solidFill>
                <a:latin typeface="TAN Nimbus"/>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3854339" y="5467016"/>
            <a:ext cx="7629294" cy="7828566"/>
          </a:xfrm>
          <a:custGeom>
            <a:avLst/>
            <a:gdLst/>
            <a:ahLst/>
            <a:cxnLst/>
            <a:rect r="r" b="b" t="t" l="l"/>
            <a:pathLst>
              <a:path h="7828566" w="7629294">
                <a:moveTo>
                  <a:pt x="0" y="0"/>
                </a:moveTo>
                <a:lnTo>
                  <a:pt x="7629293" y="0"/>
                </a:lnTo>
                <a:lnTo>
                  <a:pt x="7629293" y="7828567"/>
                </a:lnTo>
                <a:lnTo>
                  <a:pt x="0" y="78285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177583" y="2783000"/>
            <a:ext cx="1400485" cy="7126229"/>
            <a:chOff x="0" y="0"/>
            <a:chExt cx="368852" cy="1876867"/>
          </a:xfrm>
        </p:grpSpPr>
        <p:sp>
          <p:nvSpPr>
            <p:cNvPr name="Freeform 4" id="4"/>
            <p:cNvSpPr/>
            <p:nvPr/>
          </p:nvSpPr>
          <p:spPr>
            <a:xfrm flipH="false" flipV="false" rot="0">
              <a:off x="0" y="0"/>
              <a:ext cx="368852" cy="1876867"/>
            </a:xfrm>
            <a:custGeom>
              <a:avLst/>
              <a:gdLst/>
              <a:ahLst/>
              <a:cxnLst/>
              <a:rect r="r" b="b" t="t" l="l"/>
              <a:pathLst>
                <a:path h="1876867" w="368852">
                  <a:moveTo>
                    <a:pt x="0" y="0"/>
                  </a:moveTo>
                  <a:lnTo>
                    <a:pt x="368852" y="0"/>
                  </a:lnTo>
                  <a:lnTo>
                    <a:pt x="368852" y="1876867"/>
                  </a:lnTo>
                  <a:lnTo>
                    <a:pt x="0" y="1876867"/>
                  </a:lnTo>
                  <a:close/>
                </a:path>
              </a:pathLst>
            </a:custGeom>
            <a:solidFill>
              <a:srgbClr val="000000">
                <a:alpha val="0"/>
              </a:srgbClr>
            </a:solidFill>
          </p:spPr>
        </p:sp>
        <p:sp>
          <p:nvSpPr>
            <p:cNvPr name="TextBox 5" id="5"/>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5139255" y="918297"/>
            <a:ext cx="7416941" cy="1683727"/>
          </a:xfrm>
          <a:prstGeom prst="rect">
            <a:avLst/>
          </a:prstGeom>
        </p:spPr>
        <p:txBody>
          <a:bodyPr anchor="t" rtlCol="false" tIns="0" lIns="0" bIns="0" rIns="0">
            <a:spAutoFit/>
          </a:bodyPr>
          <a:lstStyle/>
          <a:p>
            <a:pPr algn="ctr">
              <a:lnSpc>
                <a:spcPts val="13774"/>
              </a:lnSpc>
            </a:pPr>
            <a:r>
              <a:rPr lang="en-US" sz="9981" spc="978">
                <a:solidFill>
                  <a:srgbClr val="0D0F68"/>
                </a:solidFill>
                <a:latin typeface="Oswald Bold"/>
              </a:rPr>
              <a:t>CONTENT</a:t>
            </a:r>
          </a:p>
        </p:txBody>
      </p:sp>
      <p:sp>
        <p:nvSpPr>
          <p:cNvPr name="Freeform 7" id="7"/>
          <p:cNvSpPr/>
          <p:nvPr/>
        </p:nvSpPr>
        <p:spPr>
          <a:xfrm flipH="false" flipV="false" rot="2016048">
            <a:off x="12401749" y="-1124002"/>
            <a:ext cx="10749463" cy="2687366"/>
          </a:xfrm>
          <a:custGeom>
            <a:avLst/>
            <a:gdLst/>
            <a:ahLst/>
            <a:cxnLst/>
            <a:rect r="r" b="b" t="t" l="l"/>
            <a:pathLst>
              <a:path h="2687366" w="10749463">
                <a:moveTo>
                  <a:pt x="0" y="0"/>
                </a:moveTo>
                <a:lnTo>
                  <a:pt x="10749464" y="0"/>
                </a:lnTo>
                <a:lnTo>
                  <a:pt x="10749464"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5389615" y="3106488"/>
            <a:ext cx="937219" cy="657225"/>
          </a:xfrm>
          <a:prstGeom prst="rect">
            <a:avLst/>
          </a:prstGeom>
        </p:spPr>
        <p:txBody>
          <a:bodyPr anchor="t" rtlCol="false" tIns="0" lIns="0" bIns="0" rIns="0">
            <a:spAutoFit/>
          </a:bodyPr>
          <a:lstStyle/>
          <a:p>
            <a:pPr algn="ctr">
              <a:lnSpc>
                <a:spcPts val="5126"/>
              </a:lnSpc>
            </a:pPr>
            <a:r>
              <a:rPr lang="en-US" sz="4271">
                <a:solidFill>
                  <a:srgbClr val="0D0F68"/>
                </a:solidFill>
                <a:latin typeface="Oswald Bold Italics"/>
              </a:rPr>
              <a:t>01</a:t>
            </a:r>
          </a:p>
        </p:txBody>
      </p:sp>
      <p:sp>
        <p:nvSpPr>
          <p:cNvPr name="TextBox 9" id="9"/>
          <p:cNvSpPr txBox="true"/>
          <p:nvPr/>
        </p:nvSpPr>
        <p:spPr>
          <a:xfrm rot="0">
            <a:off x="5389615" y="3903607"/>
            <a:ext cx="937219" cy="657225"/>
          </a:xfrm>
          <a:prstGeom prst="rect">
            <a:avLst/>
          </a:prstGeom>
        </p:spPr>
        <p:txBody>
          <a:bodyPr anchor="t" rtlCol="false" tIns="0" lIns="0" bIns="0" rIns="0">
            <a:spAutoFit/>
          </a:bodyPr>
          <a:lstStyle/>
          <a:p>
            <a:pPr algn="ctr">
              <a:lnSpc>
                <a:spcPts val="5126"/>
              </a:lnSpc>
            </a:pPr>
            <a:r>
              <a:rPr lang="en-US" sz="4271">
                <a:solidFill>
                  <a:srgbClr val="0D0F68"/>
                </a:solidFill>
                <a:latin typeface="Oswald Bold Italics"/>
              </a:rPr>
              <a:t>02</a:t>
            </a:r>
          </a:p>
        </p:txBody>
      </p:sp>
      <p:sp>
        <p:nvSpPr>
          <p:cNvPr name="TextBox 10" id="10"/>
          <p:cNvSpPr txBox="true"/>
          <p:nvPr/>
        </p:nvSpPr>
        <p:spPr>
          <a:xfrm rot="0">
            <a:off x="5389615" y="4784764"/>
            <a:ext cx="937219" cy="657225"/>
          </a:xfrm>
          <a:prstGeom prst="rect">
            <a:avLst/>
          </a:prstGeom>
        </p:spPr>
        <p:txBody>
          <a:bodyPr anchor="t" rtlCol="false" tIns="0" lIns="0" bIns="0" rIns="0">
            <a:spAutoFit/>
          </a:bodyPr>
          <a:lstStyle/>
          <a:p>
            <a:pPr algn="ctr">
              <a:lnSpc>
                <a:spcPts val="5126"/>
              </a:lnSpc>
            </a:pPr>
            <a:r>
              <a:rPr lang="en-US" sz="4271">
                <a:solidFill>
                  <a:srgbClr val="0D0F68"/>
                </a:solidFill>
                <a:latin typeface="Oswald Bold Italics"/>
              </a:rPr>
              <a:t>03</a:t>
            </a:r>
          </a:p>
        </p:txBody>
      </p:sp>
      <p:sp>
        <p:nvSpPr>
          <p:cNvPr name="TextBox 11" id="11"/>
          <p:cNvSpPr txBox="true"/>
          <p:nvPr/>
        </p:nvSpPr>
        <p:spPr>
          <a:xfrm rot="0">
            <a:off x="5389615" y="5581883"/>
            <a:ext cx="937219" cy="657225"/>
          </a:xfrm>
          <a:prstGeom prst="rect">
            <a:avLst/>
          </a:prstGeom>
        </p:spPr>
        <p:txBody>
          <a:bodyPr anchor="t" rtlCol="false" tIns="0" lIns="0" bIns="0" rIns="0">
            <a:spAutoFit/>
          </a:bodyPr>
          <a:lstStyle/>
          <a:p>
            <a:pPr algn="ctr">
              <a:lnSpc>
                <a:spcPts val="5126"/>
              </a:lnSpc>
            </a:pPr>
            <a:r>
              <a:rPr lang="en-US" sz="4271">
                <a:solidFill>
                  <a:srgbClr val="0D0F68"/>
                </a:solidFill>
                <a:latin typeface="Oswald Bold Italics"/>
              </a:rPr>
              <a:t>04</a:t>
            </a:r>
          </a:p>
        </p:txBody>
      </p:sp>
      <p:sp>
        <p:nvSpPr>
          <p:cNvPr name="TextBox 12" id="12"/>
          <p:cNvSpPr txBox="true"/>
          <p:nvPr/>
        </p:nvSpPr>
        <p:spPr>
          <a:xfrm rot="0">
            <a:off x="5409216" y="6374260"/>
            <a:ext cx="937219" cy="657225"/>
          </a:xfrm>
          <a:prstGeom prst="rect">
            <a:avLst/>
          </a:prstGeom>
        </p:spPr>
        <p:txBody>
          <a:bodyPr anchor="t" rtlCol="false" tIns="0" lIns="0" bIns="0" rIns="0">
            <a:spAutoFit/>
          </a:bodyPr>
          <a:lstStyle/>
          <a:p>
            <a:pPr algn="ctr">
              <a:lnSpc>
                <a:spcPts val="5126"/>
              </a:lnSpc>
            </a:pPr>
            <a:r>
              <a:rPr lang="en-US" sz="4271">
                <a:solidFill>
                  <a:srgbClr val="0D0F68"/>
                </a:solidFill>
                <a:latin typeface="Oswald Bold Italics"/>
              </a:rPr>
              <a:t>05</a:t>
            </a:r>
          </a:p>
        </p:txBody>
      </p:sp>
      <p:sp>
        <p:nvSpPr>
          <p:cNvPr name="TextBox 13" id="13"/>
          <p:cNvSpPr txBox="true"/>
          <p:nvPr/>
        </p:nvSpPr>
        <p:spPr>
          <a:xfrm rot="0">
            <a:off x="5409216" y="7205224"/>
            <a:ext cx="937219" cy="657225"/>
          </a:xfrm>
          <a:prstGeom prst="rect">
            <a:avLst/>
          </a:prstGeom>
        </p:spPr>
        <p:txBody>
          <a:bodyPr anchor="t" rtlCol="false" tIns="0" lIns="0" bIns="0" rIns="0">
            <a:spAutoFit/>
          </a:bodyPr>
          <a:lstStyle/>
          <a:p>
            <a:pPr algn="ctr">
              <a:lnSpc>
                <a:spcPts val="5126"/>
              </a:lnSpc>
            </a:pPr>
            <a:r>
              <a:rPr lang="en-US" sz="4271">
                <a:solidFill>
                  <a:srgbClr val="0D0F68"/>
                </a:solidFill>
                <a:latin typeface="Oswald Bold Italics"/>
              </a:rPr>
              <a:t>06</a:t>
            </a:r>
          </a:p>
        </p:txBody>
      </p:sp>
      <p:sp>
        <p:nvSpPr>
          <p:cNvPr name="TextBox 14" id="14"/>
          <p:cNvSpPr txBox="true"/>
          <p:nvPr/>
        </p:nvSpPr>
        <p:spPr>
          <a:xfrm rot="0">
            <a:off x="5409216" y="8055517"/>
            <a:ext cx="937219" cy="657225"/>
          </a:xfrm>
          <a:prstGeom prst="rect">
            <a:avLst/>
          </a:prstGeom>
        </p:spPr>
        <p:txBody>
          <a:bodyPr anchor="t" rtlCol="false" tIns="0" lIns="0" bIns="0" rIns="0">
            <a:spAutoFit/>
          </a:bodyPr>
          <a:lstStyle/>
          <a:p>
            <a:pPr algn="ctr">
              <a:lnSpc>
                <a:spcPts val="5126"/>
              </a:lnSpc>
            </a:pPr>
            <a:r>
              <a:rPr lang="en-US" sz="4271">
                <a:solidFill>
                  <a:srgbClr val="0D0F68"/>
                </a:solidFill>
                <a:latin typeface="Oswald Bold Italics"/>
              </a:rPr>
              <a:t>07</a:t>
            </a:r>
          </a:p>
        </p:txBody>
      </p:sp>
      <p:sp>
        <p:nvSpPr>
          <p:cNvPr name="TextBox 15" id="15"/>
          <p:cNvSpPr txBox="true"/>
          <p:nvPr/>
        </p:nvSpPr>
        <p:spPr>
          <a:xfrm rot="0">
            <a:off x="6765693" y="3214440"/>
            <a:ext cx="5790503" cy="418548"/>
          </a:xfrm>
          <a:prstGeom prst="rect">
            <a:avLst/>
          </a:prstGeom>
        </p:spPr>
        <p:txBody>
          <a:bodyPr anchor="t" rtlCol="false" tIns="0" lIns="0" bIns="0" rIns="0">
            <a:spAutoFit/>
          </a:bodyPr>
          <a:lstStyle/>
          <a:p>
            <a:pPr>
              <a:lnSpc>
                <a:spcPts val="3483"/>
              </a:lnSpc>
            </a:pPr>
            <a:r>
              <a:rPr lang="en-US" sz="2524" spc="247">
                <a:solidFill>
                  <a:srgbClr val="545454"/>
                </a:solidFill>
                <a:latin typeface="DM Sans"/>
              </a:rPr>
              <a:t>TITLE AND INTRODUCTION</a:t>
            </a:r>
          </a:p>
        </p:txBody>
      </p:sp>
      <p:sp>
        <p:nvSpPr>
          <p:cNvPr name="TextBox 16" id="16"/>
          <p:cNvSpPr txBox="true"/>
          <p:nvPr/>
        </p:nvSpPr>
        <p:spPr>
          <a:xfrm rot="0">
            <a:off x="6765693" y="4008658"/>
            <a:ext cx="6076629" cy="418548"/>
          </a:xfrm>
          <a:prstGeom prst="rect">
            <a:avLst/>
          </a:prstGeom>
        </p:spPr>
        <p:txBody>
          <a:bodyPr anchor="t" rtlCol="false" tIns="0" lIns="0" bIns="0" rIns="0">
            <a:spAutoFit/>
          </a:bodyPr>
          <a:lstStyle/>
          <a:p>
            <a:pPr>
              <a:lnSpc>
                <a:spcPts val="3483"/>
              </a:lnSpc>
            </a:pPr>
            <a:r>
              <a:rPr lang="en-US" sz="2524" spc="247">
                <a:solidFill>
                  <a:srgbClr val="545454"/>
                </a:solidFill>
                <a:latin typeface="DM Sans"/>
              </a:rPr>
              <a:t>AUTHORS AND AFFILIATION</a:t>
            </a:r>
          </a:p>
        </p:txBody>
      </p:sp>
      <p:sp>
        <p:nvSpPr>
          <p:cNvPr name="TextBox 17" id="17"/>
          <p:cNvSpPr txBox="true"/>
          <p:nvPr/>
        </p:nvSpPr>
        <p:spPr>
          <a:xfrm rot="0">
            <a:off x="6765693" y="4928748"/>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545454"/>
                </a:solidFill>
                <a:latin typeface="DM Sans"/>
              </a:rPr>
              <a:t>OBJECTIVE</a:t>
            </a:r>
          </a:p>
        </p:txBody>
      </p:sp>
      <p:sp>
        <p:nvSpPr>
          <p:cNvPr name="TextBox 18" id="18"/>
          <p:cNvSpPr txBox="true"/>
          <p:nvPr/>
        </p:nvSpPr>
        <p:spPr>
          <a:xfrm rot="0">
            <a:off x="6765693" y="5722966"/>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545454"/>
                </a:solidFill>
                <a:latin typeface="DM Sans"/>
              </a:rPr>
              <a:t>DATASET AND DATABASE</a:t>
            </a:r>
          </a:p>
        </p:txBody>
      </p:sp>
      <p:sp>
        <p:nvSpPr>
          <p:cNvPr name="TextBox 19" id="19"/>
          <p:cNvSpPr txBox="true"/>
          <p:nvPr/>
        </p:nvSpPr>
        <p:spPr>
          <a:xfrm rot="0">
            <a:off x="6765693" y="6523810"/>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545454"/>
                </a:solidFill>
                <a:latin typeface="DM Sans"/>
              </a:rPr>
              <a:t>METHODOLOGY</a:t>
            </a:r>
          </a:p>
        </p:txBody>
      </p:sp>
      <p:sp>
        <p:nvSpPr>
          <p:cNvPr name="TextBox 20" id="20"/>
          <p:cNvSpPr txBox="true"/>
          <p:nvPr/>
        </p:nvSpPr>
        <p:spPr>
          <a:xfrm rot="0">
            <a:off x="6765693" y="7316187"/>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545454"/>
                </a:solidFill>
                <a:latin typeface="DM Sans"/>
              </a:rPr>
              <a:t>ACCURACY AND LIMITATION</a:t>
            </a:r>
          </a:p>
        </p:txBody>
      </p:sp>
      <p:sp>
        <p:nvSpPr>
          <p:cNvPr name="TextBox 21" id="21"/>
          <p:cNvSpPr txBox="true"/>
          <p:nvPr/>
        </p:nvSpPr>
        <p:spPr>
          <a:xfrm rot="0">
            <a:off x="6765693" y="8160568"/>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545454"/>
                </a:solidFill>
                <a:latin typeface="DM Sans"/>
              </a:rPr>
              <a:t>TECHNOLOGIES</a:t>
            </a:r>
          </a:p>
        </p:txBody>
      </p:sp>
      <p:sp>
        <p:nvSpPr>
          <p:cNvPr name="TextBox 22" id="22"/>
          <p:cNvSpPr txBox="true"/>
          <p:nvPr/>
        </p:nvSpPr>
        <p:spPr>
          <a:xfrm rot="0">
            <a:off x="5409216" y="8903242"/>
            <a:ext cx="937219" cy="657225"/>
          </a:xfrm>
          <a:prstGeom prst="rect">
            <a:avLst/>
          </a:prstGeom>
        </p:spPr>
        <p:txBody>
          <a:bodyPr anchor="t" rtlCol="false" tIns="0" lIns="0" bIns="0" rIns="0">
            <a:spAutoFit/>
          </a:bodyPr>
          <a:lstStyle/>
          <a:p>
            <a:pPr algn="ctr">
              <a:lnSpc>
                <a:spcPts val="5126"/>
              </a:lnSpc>
            </a:pPr>
            <a:r>
              <a:rPr lang="en-US" sz="4271">
                <a:solidFill>
                  <a:srgbClr val="0D0F68"/>
                </a:solidFill>
                <a:latin typeface="Oswald Bold Italics"/>
              </a:rPr>
              <a:t>08</a:t>
            </a:r>
          </a:p>
        </p:txBody>
      </p:sp>
      <p:sp>
        <p:nvSpPr>
          <p:cNvPr name="TextBox 23" id="23"/>
          <p:cNvSpPr txBox="true"/>
          <p:nvPr/>
        </p:nvSpPr>
        <p:spPr>
          <a:xfrm rot="0">
            <a:off x="6765693" y="8950591"/>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545454"/>
                </a:solidFill>
                <a:latin typeface="DM Sans"/>
              </a:rPr>
              <a:t>APPLICATIONS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5193047" y="1181100"/>
            <a:ext cx="9409791" cy="1730229"/>
            <a:chOff x="0" y="0"/>
            <a:chExt cx="2478299" cy="455698"/>
          </a:xfrm>
        </p:grpSpPr>
        <p:sp>
          <p:nvSpPr>
            <p:cNvPr name="Freeform 3" id="3"/>
            <p:cNvSpPr/>
            <p:nvPr/>
          </p:nvSpPr>
          <p:spPr>
            <a:xfrm flipH="false" flipV="false" rot="0">
              <a:off x="0" y="0"/>
              <a:ext cx="2478299" cy="455698"/>
            </a:xfrm>
            <a:custGeom>
              <a:avLst/>
              <a:gdLst/>
              <a:ahLst/>
              <a:cxnLst/>
              <a:rect r="r" b="b" t="t" l="l"/>
              <a:pathLst>
                <a:path h="455698" w="2478299">
                  <a:moveTo>
                    <a:pt x="0" y="0"/>
                  </a:moveTo>
                  <a:lnTo>
                    <a:pt x="2478299" y="0"/>
                  </a:lnTo>
                  <a:lnTo>
                    <a:pt x="2478299" y="455698"/>
                  </a:lnTo>
                  <a:lnTo>
                    <a:pt x="0" y="455698"/>
                  </a:lnTo>
                  <a:close/>
                </a:path>
              </a:pathLst>
            </a:custGeom>
            <a:solidFill>
              <a:srgbClr val="DDDEDE"/>
            </a:solidFill>
            <a:ln w="38100">
              <a:solidFill>
                <a:srgbClr val="F1F2F2"/>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5602803" y="1473857"/>
            <a:ext cx="8618477" cy="837374"/>
          </a:xfrm>
          <a:prstGeom prst="rect">
            <a:avLst/>
          </a:prstGeom>
        </p:spPr>
        <p:txBody>
          <a:bodyPr anchor="t" rtlCol="false" tIns="0" lIns="0" bIns="0" rIns="0">
            <a:spAutoFit/>
          </a:bodyPr>
          <a:lstStyle/>
          <a:p>
            <a:pPr algn="ctr">
              <a:lnSpc>
                <a:spcPts val="6870"/>
              </a:lnSpc>
            </a:pPr>
            <a:r>
              <a:rPr lang="en-US" sz="4907">
                <a:solidFill>
                  <a:srgbClr val="0D0F68"/>
                </a:solidFill>
                <a:latin typeface="Fredoka One Bold"/>
              </a:rPr>
              <a:t>TITLE AND INTRODUCTION</a:t>
            </a:r>
          </a:p>
        </p:txBody>
      </p:sp>
      <p:sp>
        <p:nvSpPr>
          <p:cNvPr name="Freeform 6" id="6"/>
          <p:cNvSpPr/>
          <p:nvPr/>
        </p:nvSpPr>
        <p:spPr>
          <a:xfrm flipH="false" flipV="false" rot="0">
            <a:off x="539223" y="637190"/>
            <a:ext cx="3191942" cy="2118289"/>
          </a:xfrm>
          <a:custGeom>
            <a:avLst/>
            <a:gdLst/>
            <a:ahLst/>
            <a:cxnLst/>
            <a:rect r="r" b="b" t="t" l="l"/>
            <a:pathLst>
              <a:path h="2118289" w="3191942">
                <a:moveTo>
                  <a:pt x="0" y="0"/>
                </a:moveTo>
                <a:lnTo>
                  <a:pt x="3191942" y="0"/>
                </a:lnTo>
                <a:lnTo>
                  <a:pt x="3191942" y="2118289"/>
                </a:lnTo>
                <a:lnTo>
                  <a:pt x="0" y="21182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false" rot="0">
            <a:off x="15096058" y="509963"/>
            <a:ext cx="3191942" cy="2118289"/>
          </a:xfrm>
          <a:custGeom>
            <a:avLst/>
            <a:gdLst/>
            <a:ahLst/>
            <a:cxnLst/>
            <a:rect r="r" b="b" t="t" l="l"/>
            <a:pathLst>
              <a:path h="2118289" w="3191942">
                <a:moveTo>
                  <a:pt x="3191942" y="0"/>
                </a:moveTo>
                <a:lnTo>
                  <a:pt x="0" y="0"/>
                </a:lnTo>
                <a:lnTo>
                  <a:pt x="0" y="2118288"/>
                </a:lnTo>
                <a:lnTo>
                  <a:pt x="3191942" y="2118288"/>
                </a:lnTo>
                <a:lnTo>
                  <a:pt x="319194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660406" y="4486380"/>
            <a:ext cx="15851628" cy="2695714"/>
          </a:xfrm>
          <a:prstGeom prst="rect">
            <a:avLst/>
          </a:prstGeom>
        </p:spPr>
        <p:txBody>
          <a:bodyPr anchor="t" rtlCol="false" tIns="0" lIns="0" bIns="0" rIns="0">
            <a:spAutoFit/>
          </a:bodyPr>
          <a:lstStyle/>
          <a:p>
            <a:pPr>
              <a:lnSpc>
                <a:spcPts val="7181"/>
              </a:lnSpc>
            </a:pPr>
            <a:r>
              <a:rPr lang="en-US" sz="5129">
                <a:solidFill>
                  <a:srgbClr val="545454"/>
                </a:solidFill>
                <a:latin typeface="Garet Bold"/>
              </a:rPr>
              <a:t>“An Effective Method for the Recognition and Verification of Bangladeshi Vehicle Digital Number Plates”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2123" y="2957390"/>
            <a:ext cx="15383753" cy="2637935"/>
            <a:chOff x="0" y="0"/>
            <a:chExt cx="4051688" cy="694765"/>
          </a:xfrm>
        </p:grpSpPr>
        <p:sp>
          <p:nvSpPr>
            <p:cNvPr name="Freeform 3" id="3"/>
            <p:cNvSpPr/>
            <p:nvPr/>
          </p:nvSpPr>
          <p:spPr>
            <a:xfrm flipH="false" flipV="false" rot="0">
              <a:off x="0" y="0"/>
              <a:ext cx="4051688" cy="694765"/>
            </a:xfrm>
            <a:custGeom>
              <a:avLst/>
              <a:gdLst/>
              <a:ahLst/>
              <a:cxnLst/>
              <a:rect r="r" b="b" t="t" l="l"/>
              <a:pathLst>
                <a:path h="694765" w="4051688">
                  <a:moveTo>
                    <a:pt x="0" y="0"/>
                  </a:moveTo>
                  <a:lnTo>
                    <a:pt x="4051688" y="0"/>
                  </a:lnTo>
                  <a:lnTo>
                    <a:pt x="4051688" y="694765"/>
                  </a:lnTo>
                  <a:lnTo>
                    <a:pt x="0" y="694765"/>
                  </a:lnTo>
                  <a:close/>
                </a:path>
              </a:pathLst>
            </a:custGeom>
            <a:solidFill>
              <a:srgbClr val="F1F2F2"/>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290283" y="589554"/>
            <a:ext cx="13092080" cy="1730229"/>
            <a:chOff x="0" y="0"/>
            <a:chExt cx="3448120" cy="455698"/>
          </a:xfrm>
        </p:grpSpPr>
        <p:sp>
          <p:nvSpPr>
            <p:cNvPr name="Freeform 6" id="6"/>
            <p:cNvSpPr/>
            <p:nvPr/>
          </p:nvSpPr>
          <p:spPr>
            <a:xfrm flipH="false" flipV="false" rot="0">
              <a:off x="0" y="0"/>
              <a:ext cx="3448120" cy="455698"/>
            </a:xfrm>
            <a:custGeom>
              <a:avLst/>
              <a:gdLst/>
              <a:ahLst/>
              <a:cxnLst/>
              <a:rect r="r" b="b" t="t" l="l"/>
              <a:pathLst>
                <a:path h="455698" w="3448120">
                  <a:moveTo>
                    <a:pt x="0" y="0"/>
                  </a:moveTo>
                  <a:lnTo>
                    <a:pt x="3448120" y="0"/>
                  </a:lnTo>
                  <a:lnTo>
                    <a:pt x="3448120" y="455698"/>
                  </a:lnTo>
                  <a:lnTo>
                    <a:pt x="0" y="455698"/>
                  </a:lnTo>
                  <a:close/>
                </a:path>
              </a:pathLst>
            </a:custGeom>
            <a:solidFill>
              <a:srgbClr val="DDDEDE"/>
            </a:solidFill>
            <a:ln w="38100">
              <a:solidFill>
                <a:srgbClr val="F1F2F2"/>
              </a:solidFill>
            </a:ln>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1536545">
            <a:off x="16487867" y="-61854"/>
            <a:ext cx="2537840" cy="2297899"/>
          </a:xfrm>
          <a:custGeom>
            <a:avLst/>
            <a:gdLst/>
            <a:ahLst/>
            <a:cxnLst/>
            <a:rect r="r" b="b" t="t" l="l"/>
            <a:pathLst>
              <a:path h="2297899" w="2537840">
                <a:moveTo>
                  <a:pt x="2537840" y="0"/>
                </a:moveTo>
                <a:lnTo>
                  <a:pt x="0" y="0"/>
                </a:lnTo>
                <a:lnTo>
                  <a:pt x="0" y="2297898"/>
                </a:lnTo>
                <a:lnTo>
                  <a:pt x="2537840" y="2297898"/>
                </a:lnTo>
                <a:lnTo>
                  <a:pt x="25378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3424948" y="901044"/>
            <a:ext cx="10822750" cy="969455"/>
          </a:xfrm>
          <a:prstGeom prst="rect">
            <a:avLst/>
          </a:prstGeom>
        </p:spPr>
        <p:txBody>
          <a:bodyPr anchor="t" rtlCol="false" tIns="0" lIns="0" bIns="0" rIns="0">
            <a:spAutoFit/>
          </a:bodyPr>
          <a:lstStyle/>
          <a:p>
            <a:pPr algn="ctr">
              <a:lnSpc>
                <a:spcPts val="7990"/>
              </a:lnSpc>
            </a:pPr>
            <a:r>
              <a:rPr lang="en-US" sz="5707">
                <a:solidFill>
                  <a:srgbClr val="0D0F68"/>
                </a:solidFill>
                <a:latin typeface="Fredoka One Bold"/>
              </a:rPr>
              <a:t>AUTHORS AND AFFILIATION</a:t>
            </a:r>
          </a:p>
        </p:txBody>
      </p:sp>
      <p:sp>
        <p:nvSpPr>
          <p:cNvPr name="TextBox 10" id="10"/>
          <p:cNvSpPr txBox="true"/>
          <p:nvPr/>
        </p:nvSpPr>
        <p:spPr>
          <a:xfrm rot="0">
            <a:off x="7367732" y="3340087"/>
            <a:ext cx="9468145" cy="1704341"/>
          </a:xfrm>
          <a:prstGeom prst="rect">
            <a:avLst/>
          </a:prstGeom>
        </p:spPr>
        <p:txBody>
          <a:bodyPr anchor="t" rtlCol="false" tIns="0" lIns="0" bIns="0" rIns="0">
            <a:spAutoFit/>
          </a:bodyPr>
          <a:lstStyle/>
          <a:p>
            <a:pPr>
              <a:lnSpc>
                <a:spcPts val="6859"/>
              </a:lnSpc>
            </a:pPr>
            <a:r>
              <a:rPr lang="en-US" sz="4899">
                <a:solidFill>
                  <a:srgbClr val="545454"/>
                </a:solidFill>
                <a:latin typeface="Nunito Bold"/>
              </a:rPr>
              <a:t>Md. Ashraful Islam and Ahsan Habib</a:t>
            </a:r>
          </a:p>
        </p:txBody>
      </p:sp>
      <p:grpSp>
        <p:nvGrpSpPr>
          <p:cNvPr name="Group 11" id="11"/>
          <p:cNvGrpSpPr/>
          <p:nvPr/>
        </p:nvGrpSpPr>
        <p:grpSpPr>
          <a:xfrm rot="0">
            <a:off x="1452123" y="5879245"/>
            <a:ext cx="15807177" cy="3654767"/>
            <a:chOff x="0" y="0"/>
            <a:chExt cx="4163207" cy="962572"/>
          </a:xfrm>
        </p:grpSpPr>
        <p:sp>
          <p:nvSpPr>
            <p:cNvPr name="Freeform 12" id="12"/>
            <p:cNvSpPr/>
            <p:nvPr/>
          </p:nvSpPr>
          <p:spPr>
            <a:xfrm flipH="false" flipV="false" rot="0">
              <a:off x="0" y="0"/>
              <a:ext cx="4163207" cy="962572"/>
            </a:xfrm>
            <a:custGeom>
              <a:avLst/>
              <a:gdLst/>
              <a:ahLst/>
              <a:cxnLst/>
              <a:rect r="r" b="b" t="t" l="l"/>
              <a:pathLst>
                <a:path h="962572" w="4163207">
                  <a:moveTo>
                    <a:pt x="0" y="0"/>
                  </a:moveTo>
                  <a:lnTo>
                    <a:pt x="4163207" y="0"/>
                  </a:lnTo>
                  <a:lnTo>
                    <a:pt x="4163207" y="962572"/>
                  </a:lnTo>
                  <a:lnTo>
                    <a:pt x="0" y="962572"/>
                  </a:lnTo>
                  <a:close/>
                </a:path>
              </a:pathLst>
            </a:custGeom>
            <a:solidFill>
              <a:srgbClr val="F1F2F2"/>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1839883" y="3518803"/>
            <a:ext cx="4156254" cy="887096"/>
          </a:xfrm>
          <a:prstGeom prst="rect">
            <a:avLst/>
          </a:prstGeom>
        </p:spPr>
        <p:txBody>
          <a:bodyPr anchor="t" rtlCol="false" tIns="0" lIns="0" bIns="0" rIns="0">
            <a:spAutoFit/>
          </a:bodyPr>
          <a:lstStyle/>
          <a:p>
            <a:pPr>
              <a:lnSpc>
                <a:spcPts val="7279"/>
              </a:lnSpc>
            </a:pPr>
            <a:r>
              <a:rPr lang="en-US" sz="5199">
                <a:solidFill>
                  <a:srgbClr val="0D0F68"/>
                </a:solidFill>
                <a:latin typeface="Fredoka One"/>
              </a:rPr>
              <a:t>AUTHORS</a:t>
            </a:r>
          </a:p>
        </p:txBody>
      </p:sp>
      <p:sp>
        <p:nvSpPr>
          <p:cNvPr name="AutoShape 15" id="15"/>
          <p:cNvSpPr/>
          <p:nvPr/>
        </p:nvSpPr>
        <p:spPr>
          <a:xfrm rot="-5369237">
            <a:off x="5617498" y="4209683"/>
            <a:ext cx="2128873" cy="0"/>
          </a:xfrm>
          <a:prstGeom prst="line">
            <a:avLst/>
          </a:prstGeom>
          <a:ln cap="flat" w="133350">
            <a:solidFill>
              <a:srgbClr val="DDDEDE"/>
            </a:solidFill>
            <a:prstDash val="solid"/>
            <a:headEnd type="none" len="sm" w="sm"/>
            <a:tailEnd type="none" len="sm" w="sm"/>
          </a:ln>
        </p:spPr>
      </p:sp>
      <p:sp>
        <p:nvSpPr>
          <p:cNvPr name="AutoShape 16" id="16"/>
          <p:cNvSpPr/>
          <p:nvPr/>
        </p:nvSpPr>
        <p:spPr>
          <a:xfrm rot="-5369237">
            <a:off x="5617498" y="7131538"/>
            <a:ext cx="2128873" cy="0"/>
          </a:xfrm>
          <a:prstGeom prst="line">
            <a:avLst/>
          </a:prstGeom>
          <a:ln cap="flat" w="133350">
            <a:solidFill>
              <a:srgbClr val="DDDEDE"/>
            </a:solidFill>
            <a:prstDash val="solid"/>
            <a:headEnd type="none" len="sm" w="sm"/>
            <a:tailEnd type="none" len="sm" w="sm"/>
          </a:ln>
        </p:spPr>
      </p:sp>
      <p:sp>
        <p:nvSpPr>
          <p:cNvPr name="Freeform 17" id="17"/>
          <p:cNvSpPr/>
          <p:nvPr/>
        </p:nvSpPr>
        <p:spPr>
          <a:xfrm flipH="true" flipV="false" rot="9999176">
            <a:off x="-1316676" y="1716564"/>
            <a:ext cx="2537840" cy="2297899"/>
          </a:xfrm>
          <a:custGeom>
            <a:avLst/>
            <a:gdLst/>
            <a:ahLst/>
            <a:cxnLst/>
            <a:rect r="r" b="b" t="t" l="l"/>
            <a:pathLst>
              <a:path h="2297899" w="2537840">
                <a:moveTo>
                  <a:pt x="2537840" y="0"/>
                </a:moveTo>
                <a:lnTo>
                  <a:pt x="0" y="0"/>
                </a:lnTo>
                <a:lnTo>
                  <a:pt x="0" y="2297898"/>
                </a:lnTo>
                <a:lnTo>
                  <a:pt x="2537840" y="2297898"/>
                </a:lnTo>
                <a:lnTo>
                  <a:pt x="25378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1839883" y="6151098"/>
            <a:ext cx="4156254" cy="837564"/>
          </a:xfrm>
          <a:prstGeom prst="rect">
            <a:avLst/>
          </a:prstGeom>
        </p:spPr>
        <p:txBody>
          <a:bodyPr anchor="t" rtlCol="false" tIns="0" lIns="0" bIns="0" rIns="0">
            <a:spAutoFit/>
          </a:bodyPr>
          <a:lstStyle/>
          <a:p>
            <a:pPr>
              <a:lnSpc>
                <a:spcPts val="6860"/>
              </a:lnSpc>
            </a:pPr>
            <a:r>
              <a:rPr lang="en-US" sz="4900">
                <a:solidFill>
                  <a:srgbClr val="0D0F68"/>
                </a:solidFill>
                <a:latin typeface="Fredoka One"/>
              </a:rPr>
              <a:t>AFFILIATION</a:t>
            </a:r>
          </a:p>
        </p:txBody>
      </p:sp>
      <p:sp>
        <p:nvSpPr>
          <p:cNvPr name="TextBox 19" id="19"/>
          <p:cNvSpPr txBox="true"/>
          <p:nvPr/>
        </p:nvSpPr>
        <p:spPr>
          <a:xfrm rot="0">
            <a:off x="7367732" y="5903595"/>
            <a:ext cx="9891568" cy="3207385"/>
          </a:xfrm>
          <a:prstGeom prst="rect">
            <a:avLst/>
          </a:prstGeom>
        </p:spPr>
        <p:txBody>
          <a:bodyPr anchor="t" rtlCol="false" tIns="0" lIns="0" bIns="0" rIns="0">
            <a:spAutoFit/>
          </a:bodyPr>
          <a:lstStyle/>
          <a:p>
            <a:pPr>
              <a:lnSpc>
                <a:spcPts val="6440"/>
              </a:lnSpc>
            </a:pPr>
            <a:r>
              <a:rPr lang="en-US" sz="4600">
                <a:solidFill>
                  <a:srgbClr val="545454"/>
                </a:solidFill>
                <a:latin typeface="Nunito Bold"/>
              </a:rPr>
              <a:t>Institute of Information and Communication Technology, Shahjalal University of Science and Technology, Sylhet, Bangladesh</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145888" y="3819627"/>
            <a:ext cx="14605825" cy="3605965"/>
          </a:xfrm>
          <a:prstGeom prst="rect">
            <a:avLst/>
          </a:prstGeom>
        </p:spPr>
        <p:txBody>
          <a:bodyPr anchor="t" rtlCol="false" tIns="0" lIns="0" bIns="0" rIns="0">
            <a:spAutoFit/>
          </a:bodyPr>
          <a:lstStyle/>
          <a:p>
            <a:pPr>
              <a:lnSpc>
                <a:spcPts val="7181"/>
              </a:lnSpc>
            </a:pPr>
            <a:r>
              <a:rPr lang="en-US" sz="5129">
                <a:solidFill>
                  <a:srgbClr val="545454"/>
                </a:solidFill>
                <a:latin typeface="Garet Bold"/>
              </a:rPr>
              <a:t>In this study, an effective and automatic technique has been proposed to detect, recognize and verify Bangladeshi number plates</a:t>
            </a:r>
          </a:p>
        </p:txBody>
      </p:sp>
      <p:grpSp>
        <p:nvGrpSpPr>
          <p:cNvPr name="Group 3" id="3"/>
          <p:cNvGrpSpPr/>
          <p:nvPr/>
        </p:nvGrpSpPr>
        <p:grpSpPr>
          <a:xfrm rot="0">
            <a:off x="5475870" y="1028700"/>
            <a:ext cx="7945861" cy="1730229"/>
            <a:chOff x="0" y="0"/>
            <a:chExt cx="2092737" cy="455698"/>
          </a:xfrm>
        </p:grpSpPr>
        <p:sp>
          <p:nvSpPr>
            <p:cNvPr name="Freeform 4" id="4"/>
            <p:cNvSpPr/>
            <p:nvPr/>
          </p:nvSpPr>
          <p:spPr>
            <a:xfrm flipH="false" flipV="false" rot="0">
              <a:off x="0" y="0"/>
              <a:ext cx="2092737" cy="455698"/>
            </a:xfrm>
            <a:custGeom>
              <a:avLst/>
              <a:gdLst/>
              <a:ahLst/>
              <a:cxnLst/>
              <a:rect r="r" b="b" t="t" l="l"/>
              <a:pathLst>
                <a:path h="455698" w="2092737">
                  <a:moveTo>
                    <a:pt x="0" y="0"/>
                  </a:moveTo>
                  <a:lnTo>
                    <a:pt x="2092737" y="0"/>
                  </a:lnTo>
                  <a:lnTo>
                    <a:pt x="2092737" y="455698"/>
                  </a:lnTo>
                  <a:lnTo>
                    <a:pt x="0" y="455698"/>
                  </a:lnTo>
                  <a:close/>
                </a:path>
              </a:pathLst>
            </a:custGeom>
            <a:solidFill>
              <a:srgbClr val="DDDEDE"/>
            </a:solidFill>
            <a:ln w="38100">
              <a:solidFill>
                <a:srgbClr val="F1F2F2"/>
              </a:solidFill>
            </a:ln>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5475870" y="1269011"/>
            <a:ext cx="7945861" cy="1111060"/>
          </a:xfrm>
          <a:prstGeom prst="rect">
            <a:avLst/>
          </a:prstGeom>
        </p:spPr>
        <p:txBody>
          <a:bodyPr anchor="t" rtlCol="false" tIns="0" lIns="0" bIns="0" rIns="0">
            <a:spAutoFit/>
          </a:bodyPr>
          <a:lstStyle/>
          <a:p>
            <a:pPr algn="ctr">
              <a:lnSpc>
                <a:spcPts val="9110"/>
              </a:lnSpc>
            </a:pPr>
            <a:r>
              <a:rPr lang="en-US" sz="6507">
                <a:solidFill>
                  <a:srgbClr val="0D0F68"/>
                </a:solidFill>
                <a:latin typeface="Fredoka One Bold"/>
              </a:rPr>
              <a:t>OBJECTIVE</a:t>
            </a:r>
          </a:p>
        </p:txBody>
      </p:sp>
      <p:sp>
        <p:nvSpPr>
          <p:cNvPr name="Freeform 7" id="7"/>
          <p:cNvSpPr/>
          <p:nvPr/>
        </p:nvSpPr>
        <p:spPr>
          <a:xfrm flipH="false" flipV="false" rot="0">
            <a:off x="386823" y="484790"/>
            <a:ext cx="3191942" cy="2118289"/>
          </a:xfrm>
          <a:custGeom>
            <a:avLst/>
            <a:gdLst/>
            <a:ahLst/>
            <a:cxnLst/>
            <a:rect r="r" b="b" t="t" l="l"/>
            <a:pathLst>
              <a:path h="2118289" w="3191942">
                <a:moveTo>
                  <a:pt x="0" y="0"/>
                </a:moveTo>
                <a:lnTo>
                  <a:pt x="3191942" y="0"/>
                </a:lnTo>
                <a:lnTo>
                  <a:pt x="3191942" y="2118289"/>
                </a:lnTo>
                <a:lnTo>
                  <a:pt x="0" y="21182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true" flipV="false" rot="0">
            <a:off x="14992648" y="484790"/>
            <a:ext cx="3191942" cy="2118289"/>
          </a:xfrm>
          <a:custGeom>
            <a:avLst/>
            <a:gdLst/>
            <a:ahLst/>
            <a:cxnLst/>
            <a:rect r="r" b="b" t="t" l="l"/>
            <a:pathLst>
              <a:path h="2118289" w="3191942">
                <a:moveTo>
                  <a:pt x="3191941" y="0"/>
                </a:moveTo>
                <a:lnTo>
                  <a:pt x="0" y="0"/>
                </a:lnTo>
                <a:lnTo>
                  <a:pt x="0" y="2118289"/>
                </a:lnTo>
                <a:lnTo>
                  <a:pt x="3191941" y="2118289"/>
                </a:lnTo>
                <a:lnTo>
                  <a:pt x="319194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71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452123" y="2957390"/>
            <a:ext cx="15383753" cy="2637935"/>
            <a:chOff x="0" y="0"/>
            <a:chExt cx="4051688" cy="694765"/>
          </a:xfrm>
        </p:grpSpPr>
        <p:sp>
          <p:nvSpPr>
            <p:cNvPr name="Freeform 6" id="6"/>
            <p:cNvSpPr/>
            <p:nvPr/>
          </p:nvSpPr>
          <p:spPr>
            <a:xfrm flipH="false" flipV="false" rot="0">
              <a:off x="0" y="0"/>
              <a:ext cx="4051688" cy="694765"/>
            </a:xfrm>
            <a:custGeom>
              <a:avLst/>
              <a:gdLst/>
              <a:ahLst/>
              <a:cxnLst/>
              <a:rect r="r" b="b" t="t" l="l"/>
              <a:pathLst>
                <a:path h="694765" w="4051688">
                  <a:moveTo>
                    <a:pt x="0" y="0"/>
                  </a:moveTo>
                  <a:lnTo>
                    <a:pt x="4051688" y="0"/>
                  </a:lnTo>
                  <a:lnTo>
                    <a:pt x="4051688" y="694765"/>
                  </a:lnTo>
                  <a:lnTo>
                    <a:pt x="0" y="694765"/>
                  </a:lnTo>
                  <a:close/>
                </a:path>
              </a:pathLst>
            </a:custGeom>
            <a:solidFill>
              <a:srgbClr val="F1F2F2"/>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3918010" y="687305"/>
            <a:ext cx="10259686" cy="1730229"/>
            <a:chOff x="0" y="0"/>
            <a:chExt cx="2702139" cy="455698"/>
          </a:xfrm>
        </p:grpSpPr>
        <p:sp>
          <p:nvSpPr>
            <p:cNvPr name="Freeform 9" id="9"/>
            <p:cNvSpPr/>
            <p:nvPr/>
          </p:nvSpPr>
          <p:spPr>
            <a:xfrm flipH="false" flipV="false" rot="0">
              <a:off x="0" y="0"/>
              <a:ext cx="2702140" cy="455698"/>
            </a:xfrm>
            <a:custGeom>
              <a:avLst/>
              <a:gdLst/>
              <a:ahLst/>
              <a:cxnLst/>
              <a:rect r="r" b="b" t="t" l="l"/>
              <a:pathLst>
                <a:path h="455698" w="2702140">
                  <a:moveTo>
                    <a:pt x="0" y="0"/>
                  </a:moveTo>
                  <a:lnTo>
                    <a:pt x="2702140" y="0"/>
                  </a:lnTo>
                  <a:lnTo>
                    <a:pt x="2702140" y="455698"/>
                  </a:lnTo>
                  <a:lnTo>
                    <a:pt x="0" y="455698"/>
                  </a:lnTo>
                  <a:close/>
                </a:path>
              </a:pathLst>
            </a:custGeom>
            <a:solidFill>
              <a:srgbClr val="DDDEDE"/>
            </a:solidFill>
            <a:ln w="38100">
              <a:solidFill>
                <a:srgbClr val="F1F2F2"/>
              </a:solidFill>
            </a:ln>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true" flipV="false" rot="-1536545">
            <a:off x="16487867" y="-61854"/>
            <a:ext cx="2537840" cy="2297899"/>
          </a:xfrm>
          <a:custGeom>
            <a:avLst/>
            <a:gdLst/>
            <a:ahLst/>
            <a:cxnLst/>
            <a:rect r="r" b="b" t="t" l="l"/>
            <a:pathLst>
              <a:path h="2297899" w="2537840">
                <a:moveTo>
                  <a:pt x="2537840" y="0"/>
                </a:moveTo>
                <a:lnTo>
                  <a:pt x="0" y="0"/>
                </a:lnTo>
                <a:lnTo>
                  <a:pt x="0" y="2297898"/>
                </a:lnTo>
                <a:lnTo>
                  <a:pt x="2537840" y="2297898"/>
                </a:lnTo>
                <a:lnTo>
                  <a:pt x="253784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1452123" y="5879245"/>
            <a:ext cx="15383753" cy="3379055"/>
            <a:chOff x="0" y="0"/>
            <a:chExt cx="4051688" cy="889957"/>
          </a:xfrm>
        </p:grpSpPr>
        <p:sp>
          <p:nvSpPr>
            <p:cNvPr name="Freeform 13" id="13"/>
            <p:cNvSpPr/>
            <p:nvPr/>
          </p:nvSpPr>
          <p:spPr>
            <a:xfrm flipH="false" flipV="false" rot="0">
              <a:off x="0" y="0"/>
              <a:ext cx="4051688" cy="889957"/>
            </a:xfrm>
            <a:custGeom>
              <a:avLst/>
              <a:gdLst/>
              <a:ahLst/>
              <a:cxnLst/>
              <a:rect r="r" b="b" t="t" l="l"/>
              <a:pathLst>
                <a:path h="889957" w="4051688">
                  <a:moveTo>
                    <a:pt x="0" y="0"/>
                  </a:moveTo>
                  <a:lnTo>
                    <a:pt x="4051688" y="0"/>
                  </a:lnTo>
                  <a:lnTo>
                    <a:pt x="4051688" y="889957"/>
                  </a:lnTo>
                  <a:lnTo>
                    <a:pt x="0" y="889957"/>
                  </a:lnTo>
                  <a:close/>
                </a:path>
              </a:pathLst>
            </a:custGeom>
            <a:solidFill>
              <a:srgbClr val="F1F2F2"/>
            </a:solidFill>
          </p:spPr>
        </p:sp>
        <p:sp>
          <p:nvSpPr>
            <p:cNvPr name="TextBox 14" id="1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true" flipV="false" rot="9999176">
            <a:off x="-1316676" y="1716564"/>
            <a:ext cx="2537840" cy="2297899"/>
          </a:xfrm>
          <a:custGeom>
            <a:avLst/>
            <a:gdLst/>
            <a:ahLst/>
            <a:cxnLst/>
            <a:rect r="r" b="b" t="t" l="l"/>
            <a:pathLst>
              <a:path h="2297899" w="2537840">
                <a:moveTo>
                  <a:pt x="2537840" y="0"/>
                </a:moveTo>
                <a:lnTo>
                  <a:pt x="0" y="0"/>
                </a:lnTo>
                <a:lnTo>
                  <a:pt x="0" y="2297898"/>
                </a:lnTo>
                <a:lnTo>
                  <a:pt x="2537840" y="2297898"/>
                </a:lnTo>
                <a:lnTo>
                  <a:pt x="253784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839883" y="3303164"/>
            <a:ext cx="729977" cy="618490"/>
          </a:xfrm>
          <a:custGeom>
            <a:avLst/>
            <a:gdLst/>
            <a:ahLst/>
            <a:cxnLst/>
            <a:rect r="r" b="b" t="t" l="l"/>
            <a:pathLst>
              <a:path h="618490" w="729977">
                <a:moveTo>
                  <a:pt x="0" y="0"/>
                </a:moveTo>
                <a:lnTo>
                  <a:pt x="729977" y="0"/>
                </a:lnTo>
                <a:lnTo>
                  <a:pt x="729977" y="618490"/>
                </a:lnTo>
                <a:lnTo>
                  <a:pt x="0" y="6184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4543721" y="923925"/>
            <a:ext cx="9200557" cy="912939"/>
          </a:xfrm>
          <a:prstGeom prst="rect">
            <a:avLst/>
          </a:prstGeom>
        </p:spPr>
        <p:txBody>
          <a:bodyPr anchor="t" rtlCol="false" tIns="0" lIns="0" bIns="0" rIns="0">
            <a:spAutoFit/>
          </a:bodyPr>
          <a:lstStyle/>
          <a:p>
            <a:pPr algn="ctr">
              <a:lnSpc>
                <a:spcPts val="7430"/>
              </a:lnSpc>
            </a:pPr>
            <a:r>
              <a:rPr lang="en-US" sz="5307">
                <a:solidFill>
                  <a:srgbClr val="0D0F68"/>
                </a:solidFill>
                <a:latin typeface="Fredoka One Bold"/>
              </a:rPr>
              <a:t>DATASET AND DATABASE</a:t>
            </a:r>
          </a:p>
        </p:txBody>
      </p:sp>
      <p:sp>
        <p:nvSpPr>
          <p:cNvPr name="Freeform 18" id="18"/>
          <p:cNvSpPr/>
          <p:nvPr/>
        </p:nvSpPr>
        <p:spPr>
          <a:xfrm flipH="false" flipV="false" rot="0">
            <a:off x="1839883" y="6269060"/>
            <a:ext cx="729977" cy="618490"/>
          </a:xfrm>
          <a:custGeom>
            <a:avLst/>
            <a:gdLst/>
            <a:ahLst/>
            <a:cxnLst/>
            <a:rect r="r" b="b" t="t" l="l"/>
            <a:pathLst>
              <a:path h="618490" w="729977">
                <a:moveTo>
                  <a:pt x="0" y="0"/>
                </a:moveTo>
                <a:lnTo>
                  <a:pt x="729977" y="0"/>
                </a:lnTo>
                <a:lnTo>
                  <a:pt x="729977" y="618490"/>
                </a:lnTo>
                <a:lnTo>
                  <a:pt x="0" y="6184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9" id="19"/>
          <p:cNvSpPr txBox="true"/>
          <p:nvPr/>
        </p:nvSpPr>
        <p:spPr>
          <a:xfrm rot="0">
            <a:off x="3301797" y="3217439"/>
            <a:ext cx="13263535" cy="1623695"/>
          </a:xfrm>
          <a:prstGeom prst="rect">
            <a:avLst/>
          </a:prstGeom>
        </p:spPr>
        <p:txBody>
          <a:bodyPr anchor="t" rtlCol="false" tIns="0" lIns="0" bIns="0" rIns="0">
            <a:spAutoFit/>
          </a:bodyPr>
          <a:lstStyle/>
          <a:p>
            <a:pPr>
              <a:lnSpc>
                <a:spcPts val="6580"/>
              </a:lnSpc>
            </a:pPr>
            <a:r>
              <a:rPr lang="en-US" sz="4700">
                <a:solidFill>
                  <a:srgbClr val="545454"/>
                </a:solidFill>
                <a:latin typeface="Garet Bold"/>
              </a:rPr>
              <a:t>Developed a dataset of 500 Bangladeshi number plate images for research</a:t>
            </a:r>
          </a:p>
        </p:txBody>
      </p:sp>
      <p:sp>
        <p:nvSpPr>
          <p:cNvPr name="TextBox 20" id="20"/>
          <p:cNvSpPr txBox="true"/>
          <p:nvPr/>
        </p:nvSpPr>
        <p:spPr>
          <a:xfrm rot="0">
            <a:off x="3301797" y="6183335"/>
            <a:ext cx="13263535" cy="2452370"/>
          </a:xfrm>
          <a:prstGeom prst="rect">
            <a:avLst/>
          </a:prstGeom>
        </p:spPr>
        <p:txBody>
          <a:bodyPr anchor="t" rtlCol="false" tIns="0" lIns="0" bIns="0" rIns="0">
            <a:spAutoFit/>
          </a:bodyPr>
          <a:lstStyle/>
          <a:p>
            <a:pPr>
              <a:lnSpc>
                <a:spcPts val="6580"/>
              </a:lnSpc>
            </a:pPr>
            <a:r>
              <a:rPr lang="en-US" sz="4700">
                <a:solidFill>
                  <a:srgbClr val="545454"/>
                </a:solidFill>
                <a:latin typeface="Garet Bold"/>
              </a:rPr>
              <a:t>Created a template dataset and cloud database for character recognition and vehicle verification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326520" y="1382409"/>
            <a:ext cx="7474804" cy="7875891"/>
          </a:xfrm>
          <a:custGeom>
            <a:avLst/>
            <a:gdLst/>
            <a:ahLst/>
            <a:cxnLst/>
            <a:rect r="r" b="b" t="t" l="l"/>
            <a:pathLst>
              <a:path h="7875891" w="7474804">
                <a:moveTo>
                  <a:pt x="0" y="0"/>
                </a:moveTo>
                <a:lnTo>
                  <a:pt x="7474804" y="0"/>
                </a:lnTo>
                <a:lnTo>
                  <a:pt x="7474804" y="7875891"/>
                </a:lnTo>
                <a:lnTo>
                  <a:pt x="0" y="7875891"/>
                </a:lnTo>
                <a:lnTo>
                  <a:pt x="0" y="0"/>
                </a:lnTo>
                <a:close/>
              </a:path>
            </a:pathLst>
          </a:custGeom>
          <a:blipFill>
            <a:blip r:embed="rId2"/>
            <a:stretch>
              <a:fillRect l="0" t="0" r="0" b="0"/>
            </a:stretch>
          </a:blipFill>
        </p:spPr>
      </p:sp>
      <p:sp>
        <p:nvSpPr>
          <p:cNvPr name="Freeform 3" id="3"/>
          <p:cNvSpPr/>
          <p:nvPr/>
        </p:nvSpPr>
        <p:spPr>
          <a:xfrm flipH="false" flipV="false" rot="0">
            <a:off x="9618994" y="1755023"/>
            <a:ext cx="8174176" cy="7130664"/>
          </a:xfrm>
          <a:custGeom>
            <a:avLst/>
            <a:gdLst/>
            <a:ahLst/>
            <a:cxnLst/>
            <a:rect r="r" b="b" t="t" l="l"/>
            <a:pathLst>
              <a:path h="7130664" w="8174176">
                <a:moveTo>
                  <a:pt x="0" y="0"/>
                </a:moveTo>
                <a:lnTo>
                  <a:pt x="8174176" y="0"/>
                </a:lnTo>
                <a:lnTo>
                  <a:pt x="8174176" y="7130664"/>
                </a:lnTo>
                <a:lnTo>
                  <a:pt x="0" y="7130664"/>
                </a:lnTo>
                <a:lnTo>
                  <a:pt x="0" y="0"/>
                </a:lnTo>
                <a:close/>
              </a:path>
            </a:pathLst>
          </a:custGeom>
          <a:blipFill>
            <a:blip r:embed="rId3"/>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8169367" y="-10264537"/>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759233" y="4557235"/>
            <a:ext cx="12057353" cy="1058230"/>
          </a:xfrm>
          <a:prstGeom prst="rect">
            <a:avLst/>
          </a:prstGeom>
        </p:spPr>
        <p:txBody>
          <a:bodyPr anchor="t" rtlCol="false" tIns="0" lIns="0" bIns="0" rIns="0">
            <a:spAutoFit/>
          </a:bodyPr>
          <a:lstStyle/>
          <a:p>
            <a:pPr>
              <a:lnSpc>
                <a:spcPts val="8567"/>
              </a:lnSpc>
            </a:pPr>
            <a:r>
              <a:rPr lang="en-US" sz="6208" spc="608">
                <a:solidFill>
                  <a:srgbClr val="0D0F68"/>
                </a:solidFill>
                <a:latin typeface="League Spartan"/>
              </a:rPr>
              <a:t>METHODOLOGY</a:t>
            </a:r>
          </a:p>
        </p:txBody>
      </p:sp>
      <p:sp>
        <p:nvSpPr>
          <p:cNvPr name="Freeform 4" id="4"/>
          <p:cNvSpPr/>
          <p:nvPr/>
        </p:nvSpPr>
        <p:spPr>
          <a:xfrm flipH="false" flipV="false" rot="0">
            <a:off x="13447294" y="-3843198"/>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DAFtfNIB9wU</dc:identifier>
  <dcterms:modified xsi:type="dcterms:W3CDTF">2011-08-01T06:04:30Z</dcterms:modified>
  <cp:revision>1</cp:revision>
  <dc:title>Technical Writing</dc:title>
</cp:coreProperties>
</file>